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2" r:id="rId5"/>
    <p:sldId id="356" r:id="rId6"/>
    <p:sldId id="355" r:id="rId7"/>
    <p:sldId id="363" r:id="rId8"/>
    <p:sldId id="369" r:id="rId9"/>
    <p:sldId id="357" r:id="rId10"/>
    <p:sldId id="348" r:id="rId11"/>
    <p:sldId id="361" r:id="rId12"/>
    <p:sldId id="362" r:id="rId13"/>
    <p:sldId id="358" r:id="rId14"/>
    <p:sldId id="360" r:id="rId15"/>
    <p:sldId id="351" r:id="rId16"/>
    <p:sldId id="349" r:id="rId17"/>
    <p:sldId id="365" r:id="rId18"/>
    <p:sldId id="366" r:id="rId19"/>
    <p:sldId id="367" r:id="rId20"/>
    <p:sldId id="353" r:id="rId21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7378D-C533-41E0-9A91-7D29E231389D}" v="223" dt="2024-04-22T08:41:31.440"/>
    <p1510:client id="{3DB3DE66-5E19-48DD-AB2B-F7A63DC80420}" v="11" dt="2024-04-22T09:55:58.866"/>
    <p1510:client id="{3FA4D47A-1B00-4B2A-A174-B27781FD1E34}" v="4" dt="2024-04-22T08:45:55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ne ROULLE 271" userId="S::corinne.roulle@caf27.caf.fr::918f3138-3877-4315-b2f7-a975eb230adf" providerId="AD" clId="Web-{3DB3DE66-5E19-48DD-AB2B-F7A63DC80420}"/>
    <pc:docChg chg="modSld">
      <pc:chgData name="Corinne ROULLE 271" userId="S::corinne.roulle@caf27.caf.fr::918f3138-3877-4315-b2f7-a975eb230adf" providerId="AD" clId="Web-{3DB3DE66-5E19-48DD-AB2B-F7A63DC80420}" dt="2024-04-22T09:55:57.850" v="4" actId="20577"/>
      <pc:docMkLst>
        <pc:docMk/>
      </pc:docMkLst>
      <pc:sldChg chg="modSp">
        <pc:chgData name="Corinne ROULLE 271" userId="S::corinne.roulle@caf27.caf.fr::918f3138-3877-4315-b2f7-a975eb230adf" providerId="AD" clId="Web-{3DB3DE66-5E19-48DD-AB2B-F7A63DC80420}" dt="2024-04-22T09:55:57.850" v="4" actId="20577"/>
        <pc:sldMkLst>
          <pc:docMk/>
          <pc:sldMk cId="890869915" sldId="348"/>
        </pc:sldMkLst>
        <pc:spChg chg="mod">
          <ac:chgData name="Corinne ROULLE 271" userId="S::corinne.roulle@caf27.caf.fr::918f3138-3877-4315-b2f7-a975eb230adf" providerId="AD" clId="Web-{3DB3DE66-5E19-48DD-AB2B-F7A63DC80420}" dt="2024-04-22T09:55:57.850" v="4" actId="20577"/>
          <ac:spMkLst>
            <pc:docMk/>
            <pc:sldMk cId="890869915" sldId="348"/>
            <ac:spMk id="3" creationId="{02C05C64-00FE-4091-ACC8-51B9C2C5A038}"/>
          </ac:spMkLst>
        </pc:spChg>
      </pc:sldChg>
    </pc:docChg>
  </pc:docChgLst>
  <pc:docChgLst>
    <pc:chgData name="Corinne ROULLE 271" userId="S::corinne.roulle@caf27.caf.fr::918f3138-3877-4315-b2f7-a975eb230adf" providerId="AD" clId="Web-{3FA4D47A-1B00-4B2A-A174-B27781FD1E34}"/>
    <pc:docChg chg="modSld">
      <pc:chgData name="Corinne ROULLE 271" userId="S::corinne.roulle@caf27.caf.fr::918f3138-3877-4315-b2f7-a975eb230adf" providerId="AD" clId="Web-{3FA4D47A-1B00-4B2A-A174-B27781FD1E34}" dt="2024-04-22T08:45:55.638" v="1" actId="20577"/>
      <pc:docMkLst>
        <pc:docMk/>
      </pc:docMkLst>
      <pc:sldChg chg="modSp">
        <pc:chgData name="Corinne ROULLE 271" userId="S::corinne.roulle@caf27.caf.fr::918f3138-3877-4315-b2f7-a975eb230adf" providerId="AD" clId="Web-{3FA4D47A-1B00-4B2A-A174-B27781FD1E34}" dt="2024-04-22T08:45:55.638" v="1" actId="20577"/>
        <pc:sldMkLst>
          <pc:docMk/>
          <pc:sldMk cId="96095481" sldId="362"/>
        </pc:sldMkLst>
        <pc:spChg chg="mod">
          <ac:chgData name="Corinne ROULLE 271" userId="S::corinne.roulle@caf27.caf.fr::918f3138-3877-4315-b2f7-a975eb230adf" providerId="AD" clId="Web-{3FA4D47A-1B00-4B2A-A174-B27781FD1E34}" dt="2024-04-22T08:45:55.638" v="1" actId="20577"/>
          <ac:spMkLst>
            <pc:docMk/>
            <pc:sldMk cId="96095481" sldId="362"/>
            <ac:spMk id="3" creationId="{02C05C64-00FE-4091-ACC8-51B9C2C5A038}"/>
          </ac:spMkLst>
        </pc:spChg>
      </pc:sldChg>
    </pc:docChg>
  </pc:docChgLst>
  <pc:docChgLst>
    <pc:chgData name="Corinne ROULLE 271" userId="S::corinne.roulle@caf27.caf.fr::918f3138-3877-4315-b2f7-a975eb230adf" providerId="AD" clId="Web-{1DC7378D-C533-41E0-9A91-7D29E231389D}"/>
    <pc:docChg chg="modSld">
      <pc:chgData name="Corinne ROULLE 271" userId="S::corinne.roulle@caf27.caf.fr::918f3138-3877-4315-b2f7-a975eb230adf" providerId="AD" clId="Web-{1DC7378D-C533-41E0-9A91-7D29E231389D}" dt="2024-04-22T08:41:31.425" v="106" actId="20577"/>
      <pc:docMkLst>
        <pc:docMk/>
      </pc:docMkLst>
      <pc:sldChg chg="modSp">
        <pc:chgData name="Corinne ROULLE 271" userId="S::corinne.roulle@caf27.caf.fr::918f3138-3877-4315-b2f7-a975eb230adf" providerId="AD" clId="Web-{1DC7378D-C533-41E0-9A91-7D29E231389D}" dt="2024-04-22T08:36:22.295" v="58" actId="20577"/>
        <pc:sldMkLst>
          <pc:docMk/>
          <pc:sldMk cId="890869915" sldId="348"/>
        </pc:sldMkLst>
        <pc:spChg chg="mod">
          <ac:chgData name="Corinne ROULLE 271" userId="S::corinne.roulle@caf27.caf.fr::918f3138-3877-4315-b2f7-a975eb230adf" providerId="AD" clId="Web-{1DC7378D-C533-41E0-9A91-7D29E231389D}" dt="2024-04-22T08:36:22.295" v="58" actId="20577"/>
          <ac:spMkLst>
            <pc:docMk/>
            <pc:sldMk cId="890869915" sldId="348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40:27.174" v="94" actId="20577"/>
        <pc:sldMkLst>
          <pc:docMk/>
          <pc:sldMk cId="2186972082" sldId="349"/>
        </pc:sldMkLst>
        <pc:spChg chg="mod">
          <ac:chgData name="Corinne ROULLE 271" userId="S::corinne.roulle@caf27.caf.fr::918f3138-3877-4315-b2f7-a975eb230adf" providerId="AD" clId="Web-{1DC7378D-C533-41E0-9A91-7D29E231389D}" dt="2024-04-22T08:40:27.174" v="94" actId="20577"/>
          <ac:spMkLst>
            <pc:docMk/>
            <pc:sldMk cId="2186972082" sldId="349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9:59.470" v="86" actId="20577"/>
        <pc:sldMkLst>
          <pc:docMk/>
          <pc:sldMk cId="2864460539" sldId="351"/>
        </pc:sldMkLst>
        <pc:spChg chg="mod">
          <ac:chgData name="Corinne ROULLE 271" userId="S::corinne.roulle@caf27.caf.fr::918f3138-3877-4315-b2f7-a975eb230adf" providerId="AD" clId="Web-{1DC7378D-C533-41E0-9A91-7D29E231389D}" dt="2024-04-22T08:39:47.001" v="84" actId="20577"/>
          <ac:spMkLst>
            <pc:docMk/>
            <pc:sldMk cId="2864460539" sldId="351"/>
            <ac:spMk id="3" creationId="{02C05C64-00FE-4091-ACC8-51B9C2C5A038}"/>
          </ac:spMkLst>
        </pc:spChg>
        <pc:spChg chg="mod">
          <ac:chgData name="Corinne ROULLE 271" userId="S::corinne.roulle@caf27.caf.fr::918f3138-3877-4315-b2f7-a975eb230adf" providerId="AD" clId="Web-{1DC7378D-C533-41E0-9A91-7D29E231389D}" dt="2024-04-22T08:39:59.470" v="86" actId="20577"/>
          <ac:spMkLst>
            <pc:docMk/>
            <pc:sldMk cId="2864460539" sldId="351"/>
            <ac:spMk id="9" creationId="{5E960861-B015-8740-4FB0-5677A515844C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2:43.245" v="19" actId="20577"/>
        <pc:sldMkLst>
          <pc:docMk/>
          <pc:sldMk cId="417129252" sldId="355"/>
        </pc:sldMkLst>
        <pc:spChg chg="mod">
          <ac:chgData name="Corinne ROULLE 271" userId="S::corinne.roulle@caf27.caf.fr::918f3138-3877-4315-b2f7-a975eb230adf" providerId="AD" clId="Web-{1DC7378D-C533-41E0-9A91-7D29E231389D}" dt="2024-04-22T08:32:43.245" v="19" actId="20577"/>
          <ac:spMkLst>
            <pc:docMk/>
            <pc:sldMk cId="417129252" sldId="355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1:34.760" v="8" actId="20577"/>
        <pc:sldMkLst>
          <pc:docMk/>
          <pc:sldMk cId="1225894217" sldId="356"/>
        </pc:sldMkLst>
        <pc:spChg chg="mod">
          <ac:chgData name="Corinne ROULLE 271" userId="S::corinne.roulle@caf27.caf.fr::918f3138-3877-4315-b2f7-a975eb230adf" providerId="AD" clId="Web-{1DC7378D-C533-41E0-9A91-7D29E231389D}" dt="2024-04-22T08:31:34.760" v="8" actId="20577"/>
          <ac:spMkLst>
            <pc:docMk/>
            <pc:sldMk cId="1225894217" sldId="356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5:11.325" v="48" actId="20577"/>
        <pc:sldMkLst>
          <pc:docMk/>
          <pc:sldMk cId="867804490" sldId="357"/>
        </pc:sldMkLst>
        <pc:spChg chg="mod">
          <ac:chgData name="Corinne ROULLE 271" userId="S::corinne.roulle@caf27.caf.fr::918f3138-3877-4315-b2f7-a975eb230adf" providerId="AD" clId="Web-{1DC7378D-C533-41E0-9A91-7D29E231389D}" dt="2024-04-22T08:35:11.325" v="48" actId="20577"/>
          <ac:spMkLst>
            <pc:docMk/>
            <pc:sldMk cId="867804490" sldId="357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8:59.344" v="76" actId="20577"/>
        <pc:sldMkLst>
          <pc:docMk/>
          <pc:sldMk cId="4253966614" sldId="358"/>
        </pc:sldMkLst>
        <pc:spChg chg="mod">
          <ac:chgData name="Corinne ROULLE 271" userId="S::corinne.roulle@caf27.caf.fr::918f3138-3877-4315-b2f7-a975eb230adf" providerId="AD" clId="Web-{1DC7378D-C533-41E0-9A91-7D29E231389D}" dt="2024-04-22T08:38:39.703" v="71" actId="20577"/>
          <ac:spMkLst>
            <pc:docMk/>
            <pc:sldMk cId="4253966614" sldId="358"/>
            <ac:spMk id="3" creationId="{02C05C64-00FE-4091-ACC8-51B9C2C5A038}"/>
          </ac:spMkLst>
        </pc:spChg>
        <pc:spChg chg="mod">
          <ac:chgData name="Corinne ROULLE 271" userId="S::corinne.roulle@caf27.caf.fr::918f3138-3877-4315-b2f7-a975eb230adf" providerId="AD" clId="Web-{1DC7378D-C533-41E0-9A91-7D29E231389D}" dt="2024-04-22T08:38:59.344" v="76" actId="20577"/>
          <ac:spMkLst>
            <pc:docMk/>
            <pc:sldMk cId="4253966614" sldId="358"/>
            <ac:spMk id="9" creationId="{F64C69F4-0428-4D9E-894A-9C293A38CCF3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9:28.939" v="83" actId="20577"/>
        <pc:sldMkLst>
          <pc:docMk/>
          <pc:sldMk cId="3604928415" sldId="360"/>
        </pc:sldMkLst>
        <pc:spChg chg="mod">
          <ac:chgData name="Corinne ROULLE 271" userId="S::corinne.roulle@caf27.caf.fr::918f3138-3877-4315-b2f7-a975eb230adf" providerId="AD" clId="Web-{1DC7378D-C533-41E0-9A91-7D29E231389D}" dt="2024-04-22T08:39:12.360" v="78" actId="20577"/>
          <ac:spMkLst>
            <pc:docMk/>
            <pc:sldMk cId="3604928415" sldId="360"/>
            <ac:spMk id="3" creationId="{02C05C64-00FE-4091-ACC8-51B9C2C5A038}"/>
          </ac:spMkLst>
        </pc:spChg>
        <pc:spChg chg="mod">
          <ac:chgData name="Corinne ROULLE 271" userId="S::corinne.roulle@caf27.caf.fr::918f3138-3877-4315-b2f7-a975eb230adf" providerId="AD" clId="Web-{1DC7378D-C533-41E0-9A91-7D29E231389D}" dt="2024-04-22T08:39:28.939" v="83" actId="20577"/>
          <ac:spMkLst>
            <pc:docMk/>
            <pc:sldMk cId="3604928415" sldId="360"/>
            <ac:spMk id="9" creationId="{F64C69F4-0428-4D9E-894A-9C293A38CCF3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7:06.999" v="62" actId="20577"/>
        <pc:sldMkLst>
          <pc:docMk/>
          <pc:sldMk cId="301073544" sldId="361"/>
        </pc:sldMkLst>
        <pc:spChg chg="mod">
          <ac:chgData name="Corinne ROULLE 271" userId="S::corinne.roulle@caf27.caf.fr::918f3138-3877-4315-b2f7-a975eb230adf" providerId="AD" clId="Web-{1DC7378D-C533-41E0-9A91-7D29E231389D}" dt="2024-04-22T08:37:06.999" v="62" actId="20577"/>
          <ac:spMkLst>
            <pc:docMk/>
            <pc:sldMk cId="301073544" sldId="361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7:55.250" v="68" actId="20577"/>
        <pc:sldMkLst>
          <pc:docMk/>
          <pc:sldMk cId="96095481" sldId="362"/>
        </pc:sldMkLst>
        <pc:spChg chg="mod">
          <ac:chgData name="Corinne ROULLE 271" userId="S::corinne.roulle@caf27.caf.fr::918f3138-3877-4315-b2f7-a975eb230adf" providerId="AD" clId="Web-{1DC7378D-C533-41E0-9A91-7D29E231389D}" dt="2024-04-22T08:37:55.250" v="68" actId="20577"/>
          <ac:spMkLst>
            <pc:docMk/>
            <pc:sldMk cId="96095481" sldId="362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3:51.996" v="33" actId="20577"/>
        <pc:sldMkLst>
          <pc:docMk/>
          <pc:sldMk cId="1560908076" sldId="363"/>
        </pc:sldMkLst>
        <pc:spChg chg="mod">
          <ac:chgData name="Corinne ROULLE 271" userId="S::corinne.roulle@caf27.caf.fr::918f3138-3877-4315-b2f7-a975eb230adf" providerId="AD" clId="Web-{1DC7378D-C533-41E0-9A91-7D29E231389D}" dt="2024-04-22T08:33:51.996" v="33" actId="20577"/>
          <ac:spMkLst>
            <pc:docMk/>
            <pc:sldMk cId="1560908076" sldId="363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40:47.565" v="99" actId="20577"/>
        <pc:sldMkLst>
          <pc:docMk/>
          <pc:sldMk cId="907806868" sldId="365"/>
        </pc:sldMkLst>
        <pc:spChg chg="mod">
          <ac:chgData name="Corinne ROULLE 271" userId="S::corinne.roulle@caf27.caf.fr::918f3138-3877-4315-b2f7-a975eb230adf" providerId="AD" clId="Web-{1DC7378D-C533-41E0-9A91-7D29E231389D}" dt="2024-04-22T08:40:47.565" v="99" actId="20577"/>
          <ac:spMkLst>
            <pc:docMk/>
            <pc:sldMk cId="907806868" sldId="365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41:14.206" v="103" actId="20577"/>
        <pc:sldMkLst>
          <pc:docMk/>
          <pc:sldMk cId="1134382897" sldId="366"/>
        </pc:sldMkLst>
        <pc:spChg chg="mod">
          <ac:chgData name="Corinne ROULLE 271" userId="S::corinne.roulle@caf27.caf.fr::918f3138-3877-4315-b2f7-a975eb230adf" providerId="AD" clId="Web-{1DC7378D-C533-41E0-9A91-7D29E231389D}" dt="2024-04-22T08:41:14.206" v="103" actId="20577"/>
          <ac:spMkLst>
            <pc:docMk/>
            <pc:sldMk cId="1134382897" sldId="366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41:31.425" v="106" actId="20577"/>
        <pc:sldMkLst>
          <pc:docMk/>
          <pc:sldMk cId="1891509741" sldId="367"/>
        </pc:sldMkLst>
        <pc:spChg chg="mod">
          <ac:chgData name="Corinne ROULLE 271" userId="S::corinne.roulle@caf27.caf.fr::918f3138-3877-4315-b2f7-a975eb230adf" providerId="AD" clId="Web-{1DC7378D-C533-41E0-9A91-7D29E231389D}" dt="2024-04-22T08:41:31.425" v="106" actId="20577"/>
          <ac:spMkLst>
            <pc:docMk/>
            <pc:sldMk cId="1891509741" sldId="367"/>
            <ac:spMk id="3" creationId="{02C05C64-00FE-4091-ACC8-51B9C2C5A038}"/>
          </ac:spMkLst>
        </pc:spChg>
      </pc:sldChg>
      <pc:sldChg chg="modSp">
        <pc:chgData name="Corinne ROULLE 271" userId="S::corinne.roulle@caf27.caf.fr::918f3138-3877-4315-b2f7-a975eb230adf" providerId="AD" clId="Web-{1DC7378D-C533-41E0-9A91-7D29E231389D}" dt="2024-04-22T08:34:24.840" v="41" actId="20577"/>
        <pc:sldMkLst>
          <pc:docMk/>
          <pc:sldMk cId="3734971578" sldId="369"/>
        </pc:sldMkLst>
        <pc:spChg chg="mod">
          <ac:chgData name="Corinne ROULLE 271" userId="S::corinne.roulle@caf27.caf.fr::918f3138-3877-4315-b2f7-a975eb230adf" providerId="AD" clId="Web-{1DC7378D-C533-41E0-9A91-7D29E231389D}" dt="2024-04-22T08:34:24.840" v="41" actId="20577"/>
          <ac:spMkLst>
            <pc:docMk/>
            <pc:sldMk cId="3734971578" sldId="369"/>
            <ac:spMk id="6" creationId="{132A5963-83F6-886C-35D7-8AE7C616F9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02E869-FBDC-41F8-AFA5-50AF8742F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688A4C-5C9A-4E8A-8A25-81BB0A91E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C05D5D-45FC-4EAC-9750-C8A2DBF8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AEA2B2-1999-4878-A686-7E0EDB64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382508-DB45-4481-BC5B-8DC9201D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23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F3CE9-DD18-4BBD-9E56-0A4849D4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6936C9-F52C-48D7-8881-A7FA6CBBD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130AC6-A887-4F9F-BF70-3BC22FD1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32133D-7CD4-4AC9-BA18-FDA970E1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F5F6CF-5F2B-4B09-A69D-8B2B658C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76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C9B5DB-4894-42EE-9F39-06422583B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E407E2-5866-4E25-9EE5-5F99BF44D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CAF31E-DA85-405D-A229-17698457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57CED6-6A2D-4FD4-99B1-A67BD2213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EE550D-5935-4811-90F3-4EBC4E80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41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8ADC6D-B64F-4BF7-BBAB-96D08BF0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ADB00-5D72-4670-A25D-275C12A7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65BEAC-757E-47F9-8102-578033EC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942B49-1DF8-40D9-B0AD-B8B83EFC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F93CAF-AD98-47D0-815D-3FDCC30C2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59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1A9845-FC65-47E1-AC27-A5A33E5CC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950B52-1676-4B1E-AA0C-3B597C620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941B33-0A83-4DBE-835E-53E3D559C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8BD63-39D6-42C5-8173-E5E16503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83E0EF-9E3D-42B1-AE20-D67B0264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08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2C60FA-C13B-4797-A6AD-96AC3971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560540-821C-4D06-AE20-689B4CF5A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0025D3-FA63-4D32-811D-EF666045F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BB7CCF-FDAA-485B-B71B-93E26AE4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D7A23C-48E8-4A0F-9E38-803C4E4FF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825B95-3A2E-40B2-97D4-8528F541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91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28487-C4F8-4111-A54D-5C3200D74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0F41D5-D666-4BC0-B65E-26443F90D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5408D9-41DD-4F26-98A3-6FC743D12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4E1A3B-8E6D-49DD-9FD6-9D15039B4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7775C4-99F7-414E-B733-9449B6A67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DEB36D-BF95-4F11-BB27-F498792D4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99B403-C747-42D9-AD20-C8BF6206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3A3DA61-D12C-40E3-81D5-D47D808A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08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5CD14A-3844-4A83-A65D-70EECEB1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61A2DE-458D-4853-99F7-26CB71A9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2A8258-3AE3-4F0B-93F7-354BDDE68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2CCF68B-1802-4AC6-9D52-90EE2464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52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406672E-3669-421A-B10C-735F829FF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0C7424-BDD0-4CAC-A850-5F3B8B11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54732E-6C04-4A6C-830D-A71D8717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31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472C35-B885-44E2-9508-736E8675E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4F7290-9243-48E0-B688-83CDFCD2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892B86-1141-414E-8735-CF571A722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DC5DC9-F964-4DC8-93AB-B96CD3901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1D0FEA-1A26-4DFA-B363-2661BA52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D48948-88EE-4F46-8C88-470C8597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44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A855AE-F728-4A0E-8009-F85F1FD1F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D0D08B-BEE3-4BB7-9A6A-DE8E372F0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C71464-A310-4D00-9A7C-3ED4E9F62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8C3A70-4075-4CD9-B2D1-401A2671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F744CF-BD1E-43A8-8809-7D3343B7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DBBCC8-D621-4338-838C-849C3249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59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22AB02-F822-4C79-BC33-9D3550EA5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037230-045C-45C6-8BFE-F50FD4CFC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FEA569-1163-471B-87F0-21E894ECA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7A150-AE9D-4B7F-BEC7-BDFDF6A7DDF3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A16DA7-28B2-433B-9987-DF9E88771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F5016E-C045-41A4-914A-72008252D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B7BAB-AE5B-4CBE-9378-4EF2DC76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31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arents-atout-eure.org/" TargetMode="External"/><Relationship Id="rId4" Type="http://schemas.openxmlformats.org/officeDocument/2006/relationships/hyperlink" Target="mailto:parentalite27@caf.fr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arents-atout-eure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lan.caf.fr/aides/#/cnaf/" TargetMode="External"/><Relationship Id="rId5" Type="http://schemas.openxmlformats.org/officeDocument/2006/relationships/hyperlink" Target="mailto:parentalite27@caf.fr" TargetMode="External"/><Relationship Id="rId4" Type="http://schemas.openxmlformats.org/officeDocument/2006/relationships/hyperlink" Target="http://www.parents-atout-eure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arents-atout-eure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BD4E-972E-44DB-AA28-AEC3EB4BF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879" y="325006"/>
            <a:ext cx="6068070" cy="4621089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6600" b="1" spc="-6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APPEL A PROJET CLAS</a:t>
            </a:r>
            <a:br>
              <a:rPr lang="en-US" sz="6600" b="1" spc="-6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spc="-6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2024-2025</a:t>
            </a:r>
            <a:br>
              <a:rPr lang="en-US" sz="6600" b="1" spc="-6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6600" b="1" spc="-6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958" y="3783815"/>
            <a:ext cx="1769480" cy="258318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69" y="3471302"/>
            <a:ext cx="2774910" cy="27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33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1947082" y="1381318"/>
            <a:ext cx="829783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/>
              <a:t>Un financement complémentaire sous forme de bonus pourra être attribué sur l’axe « parent » du référentiel des </a:t>
            </a:r>
            <a:r>
              <a:rPr lang="fr-FR" sz="2000" b="1" err="1"/>
              <a:t>Clas</a:t>
            </a:r>
            <a:r>
              <a:rPr lang="fr-FR" sz="2000" b="1"/>
              <a:t>.</a:t>
            </a:r>
            <a:endParaRPr lang="fr-FR" sz="2000" b="1">
              <a:cs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64C69F4-0428-4D9E-894A-9C293A38CCF3}"/>
              </a:ext>
            </a:extLst>
          </p:cNvPr>
          <p:cNvSpPr txBox="1"/>
          <p:nvPr/>
        </p:nvSpPr>
        <p:spPr>
          <a:xfrm>
            <a:off x="379142" y="2534189"/>
            <a:ext cx="11501774" cy="34778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2000" b="1">
                <a:solidFill>
                  <a:srgbClr val="009999"/>
                </a:solidFill>
              </a:rPr>
              <a:t>Bonification de l’axe parent : </a:t>
            </a:r>
            <a:r>
              <a:rPr lang="fr-FR" sz="1800" b="1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329 €</a:t>
            </a:r>
            <a:r>
              <a:rPr lang="fr-FR" sz="1800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par collectif d’enfants</a:t>
            </a:r>
            <a:endParaRPr lang="fr-FR" sz="2000" b="1">
              <a:solidFill>
                <a:srgbClr val="009999"/>
              </a:solidFill>
            </a:endParaRPr>
          </a:p>
          <a:p>
            <a:endParaRPr lang="fr-FR" sz="2000" b="1" spc="-10">
              <a:solidFill>
                <a:srgbClr val="000000"/>
              </a:solidFill>
              <a:effectLst/>
              <a:ea typeface="Lucida Sans Unicode" panose="020B0602030504020204" pitchFamily="34" charset="0"/>
            </a:endParaRPr>
          </a:p>
          <a:p>
            <a:r>
              <a:rPr lang="fr-FR" sz="2000" b="1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Critère obligatoire : 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L’action </a:t>
            </a:r>
            <a:r>
              <a:rPr lang="fr-FR" sz="2000" spc="-10" err="1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Clas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 porte un </a:t>
            </a:r>
            <a:r>
              <a:rPr lang="fr-FR" sz="2000" b="1" spc="-10">
                <a:solidFill>
                  <a:srgbClr val="009999"/>
                </a:solidFill>
                <a:effectLst/>
                <a:ea typeface="Lucida Sans Unicode" panose="020B0602030504020204" pitchFamily="34" charset="0"/>
              </a:rPr>
              <a:t>projet spécifique d’accompagnement des parents 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des enfants du </a:t>
            </a:r>
            <a:r>
              <a:rPr lang="fr-FR" sz="2000" spc="-10" err="1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Clas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 organisé sur l’année scolaire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.</a:t>
            </a:r>
            <a:endParaRPr lang="fr-FR" sz="2000" spc="-10">
              <a:solidFill>
                <a:srgbClr val="000000"/>
              </a:solidFill>
              <a:effectLst/>
              <a:ea typeface="Lucida Sans Unicode" panose="020B0602030504020204" pitchFamily="34" charset="0"/>
              <a:cs typeface="Calibri"/>
            </a:endParaRPr>
          </a:p>
          <a:p>
            <a:endParaRPr lang="fr-FR" sz="2000" b="1" spc="-10">
              <a:solidFill>
                <a:srgbClr val="000000"/>
              </a:solidFill>
              <a:effectLst/>
              <a:ea typeface="Lucida Sans Unicode" panose="020B0602030504020204" pitchFamily="34" charset="0"/>
            </a:endParaRPr>
          </a:p>
          <a:p>
            <a:r>
              <a:rPr lang="fr-FR" sz="2000" b="1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Au moins un de ces critères doit être rempli :</a:t>
            </a:r>
          </a:p>
          <a:p>
            <a:pPr marL="714375" indent="-356870" algn="just" fontAlgn="base">
              <a:buFont typeface="Wingdings" panose="05000000000000000000" pitchFamily="2" charset="2"/>
              <a:buChar char="§"/>
              <a:tabLst>
                <a:tab pos="-457200" algn="l"/>
                <a:tab pos="714375" algn="l"/>
              </a:tabLst>
            </a:pP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L’action d’accompagnement des parents a mobilisé des intervenants extérieurs qui ont généré un coût supplémentaire à l’action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,</a:t>
            </a:r>
            <a:endParaRPr lang="fr-FR" sz="2000" spc="-10">
              <a:solidFill>
                <a:srgbClr val="000000"/>
              </a:solidFill>
              <a:effectLst/>
              <a:ea typeface="Lucida Sans Unicode" panose="020B0602030504020204" pitchFamily="34" charset="0"/>
              <a:cs typeface="Calibri"/>
            </a:endParaRPr>
          </a:p>
          <a:p>
            <a:pPr marL="714375" indent="-356870" algn="just" fontAlgn="base">
              <a:buFont typeface="Wingdings" panose="05000000000000000000" pitchFamily="2" charset="2"/>
              <a:buChar char="§"/>
              <a:tabLst>
                <a:tab pos="-457200" algn="l"/>
                <a:tab pos="714375" algn="l"/>
              </a:tabLst>
            </a:pP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Des actions spécifiques d’accompagnement des parents ont été mises en place (accès aux droits en lien avec la scolarité, orientation, numérique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),</a:t>
            </a:r>
            <a:endParaRPr lang="fr-FR" sz="2000" spc="-10">
              <a:solidFill>
                <a:srgbClr val="000000"/>
              </a:solidFill>
              <a:ea typeface="Lucida Sans Unicode" panose="020B0602030504020204" pitchFamily="34" charset="0"/>
              <a:cs typeface="Calibri"/>
            </a:endParaRPr>
          </a:p>
          <a:p>
            <a:pPr marL="714375" indent="-356870" algn="just" fontAlgn="base">
              <a:buFont typeface="Wingdings" panose="05000000000000000000" pitchFamily="2" charset="2"/>
              <a:buChar char="§"/>
              <a:tabLst>
                <a:tab pos="-457200" algn="l"/>
                <a:tab pos="714375" algn="l"/>
              </a:tabLst>
            </a:pP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L'action </a:t>
            </a:r>
            <a:r>
              <a:rPr lang="fr-FR" sz="2000" spc="-10" err="1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Clas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 a ciblé un public allophone, illettrisme, AEF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.</a:t>
            </a:r>
            <a:endParaRPr lang="fr-FR" sz="2000">
              <a:cs typeface="Calibri" panose="020F0502020204030204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7715A66-9353-7FB5-BF54-CF332E99F872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425396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1947082" y="1381318"/>
            <a:ext cx="829783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/>
              <a:t>Un financement complémentaire sous forme de bonus pourra être attribué sur l’axe « enfant » du référentiel des </a:t>
            </a:r>
            <a:r>
              <a:rPr lang="fr-FR" sz="2000" b="1" err="1"/>
              <a:t>Clas</a:t>
            </a:r>
            <a:r>
              <a:rPr lang="fr-FR" sz="2000" b="1"/>
              <a:t>.</a:t>
            </a:r>
            <a:endParaRPr lang="fr-FR" sz="2000" b="1">
              <a:cs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64C69F4-0428-4D9E-894A-9C293A38CCF3}"/>
              </a:ext>
            </a:extLst>
          </p:cNvPr>
          <p:cNvSpPr txBox="1"/>
          <p:nvPr/>
        </p:nvSpPr>
        <p:spPr>
          <a:xfrm>
            <a:off x="434525" y="2557934"/>
            <a:ext cx="11501774" cy="29187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009999"/>
                </a:solidFill>
              </a:rPr>
              <a:t>Bonification de l’axe enfant </a:t>
            </a:r>
            <a:r>
              <a:rPr lang="fr-FR" sz="2000" b="1"/>
              <a:t>: 329 € </a:t>
            </a:r>
            <a:r>
              <a:rPr lang="fr-FR" sz="2000"/>
              <a:t>par collectif d’enfants</a:t>
            </a:r>
          </a:p>
          <a:p>
            <a:pPr>
              <a:spcAft>
                <a:spcPts val="100"/>
              </a:spcAft>
            </a:pPr>
            <a:endParaRPr lang="fr-FR" sz="1200" b="1"/>
          </a:p>
          <a:p>
            <a:pPr>
              <a:spcAft>
                <a:spcPts val="100"/>
              </a:spcAft>
            </a:pPr>
            <a:r>
              <a:rPr lang="fr-FR" sz="2000" b="1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Critère obligatoire : 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L’action </a:t>
            </a:r>
            <a:r>
              <a:rPr lang="fr-FR" sz="2000" spc="-10" err="1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Clas</a:t>
            </a: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 porte un </a:t>
            </a:r>
            <a:r>
              <a:rPr lang="fr-FR" sz="2000" b="1" spc="-10">
                <a:solidFill>
                  <a:srgbClr val="009999"/>
                </a:solidFill>
                <a:effectLst/>
                <a:ea typeface="Lucida Sans Unicode" panose="020B0602030504020204" pitchFamily="34" charset="0"/>
              </a:rPr>
              <a:t>projet socio-éducatif structuré, organisé sur l’année scolaire</a:t>
            </a:r>
            <a:r>
              <a:rPr lang="fr-FR" sz="2000" b="1" spc="-10">
                <a:solidFill>
                  <a:srgbClr val="009999"/>
                </a:solidFill>
                <a:ea typeface="Lucida Sans Unicode" panose="020B0602030504020204" pitchFamily="34" charset="0"/>
              </a:rPr>
              <a:t>.</a:t>
            </a:r>
            <a:endParaRPr lang="fr-FR" sz="2000" b="1" spc="-10">
              <a:solidFill>
                <a:srgbClr val="009999"/>
              </a:solidFill>
              <a:ea typeface="Lucida Sans Unicode" panose="020B0602030504020204" pitchFamily="34" charset="0"/>
              <a:cs typeface="Calibri"/>
            </a:endParaRPr>
          </a:p>
          <a:p>
            <a:pPr>
              <a:spcAft>
                <a:spcPts val="100"/>
              </a:spcAft>
            </a:pPr>
            <a:endParaRPr lang="fr-FR" sz="2000" b="1" spc="-10">
              <a:solidFill>
                <a:srgbClr val="000000"/>
              </a:solidFill>
              <a:effectLst/>
              <a:ea typeface="Lucida Sans Unicode" panose="020B0602030504020204" pitchFamily="34" charset="0"/>
            </a:endParaRPr>
          </a:p>
          <a:p>
            <a:pPr>
              <a:spcAft>
                <a:spcPts val="100"/>
              </a:spcAft>
            </a:pPr>
            <a:r>
              <a:rPr lang="fr-FR" sz="2000" b="1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Au moins un de ces critères doit être rempli :</a:t>
            </a:r>
            <a:endParaRPr lang="fr-FR" sz="2000" spc="-10">
              <a:effectLst/>
              <a:ea typeface="Times New Roman" panose="02020603050405020304" pitchFamily="18" charset="0"/>
            </a:endParaRPr>
          </a:p>
          <a:p>
            <a:pPr marL="445770" indent="-356870" algn="just" fontAlgn="base"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-457200" algn="l"/>
                <a:tab pos="-457200" algn="l"/>
                <a:tab pos="473710" algn="l"/>
              </a:tabLst>
            </a:pP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L'achat de matériel pédagogique spécifique (ordinateur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…),  </a:t>
            </a:r>
            <a:endParaRPr lang="fr-FR" sz="2000" spc="-10">
              <a:effectLst/>
              <a:ea typeface="Times New Roman" panose="02020603050405020304" pitchFamily="18" charset="0"/>
              <a:cs typeface="Calibri" panose="020F0502020204030204"/>
            </a:endParaRPr>
          </a:p>
          <a:p>
            <a:pPr marL="445770" lvl="0" indent="-356870" algn="just" fontAlgn="base"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-457200" algn="l"/>
                <a:tab pos="-457200" algn="l"/>
                <a:tab pos="473710" algn="l"/>
              </a:tabLst>
            </a:pP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L'action a mobilisé des intervenants extérieurs qui ont généré un cout supplémentaire à l’action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,</a:t>
            </a:r>
            <a:endParaRPr lang="fr-FR" sz="2000" spc="-10">
              <a:effectLst/>
              <a:ea typeface="Times New Roman" panose="02020603050405020304" pitchFamily="18" charset="0"/>
              <a:cs typeface="Calibri" panose="020F0502020204030204"/>
            </a:endParaRPr>
          </a:p>
          <a:p>
            <a:pPr marL="445770" lvl="0" indent="-356870" algn="just" fontAlgn="base"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-457200" algn="l"/>
                <a:tab pos="-457200" algn="l"/>
                <a:tab pos="473710" algn="l"/>
              </a:tabLst>
            </a:pPr>
            <a:r>
              <a:rPr lang="fr-FR" sz="2000" spc="-10">
                <a:solidFill>
                  <a:srgbClr val="000000"/>
                </a:solidFill>
                <a:effectLst/>
                <a:ea typeface="Lucida Sans Unicode" panose="020B0602030504020204" pitchFamily="34" charset="0"/>
              </a:rPr>
              <a:t>Des dépenses ont été engagées pour l’organisation de sorties culturelles</a:t>
            </a:r>
            <a:r>
              <a:rPr lang="fr-FR" sz="2000" spc="-10">
                <a:solidFill>
                  <a:srgbClr val="000000"/>
                </a:solidFill>
                <a:ea typeface="Lucida Sans Unicode" panose="020B0602030504020204" pitchFamily="34" charset="0"/>
              </a:rPr>
              <a:t>.</a:t>
            </a:r>
            <a:endParaRPr lang="fr-FR" sz="2000" b="1">
              <a:cs typeface="Calibri" panose="020F0502020204030204"/>
            </a:endParaRPr>
          </a:p>
          <a:p>
            <a:pPr marL="714375" indent="-356870" algn="just" fontAlgn="base">
              <a:buFont typeface="Wingdings" panose="05000000000000000000" pitchFamily="2" charset="2"/>
              <a:buChar char="§"/>
              <a:tabLst>
                <a:tab pos="-457200" algn="l"/>
                <a:tab pos="714375" algn="l"/>
              </a:tabLst>
            </a:pPr>
            <a:endParaRPr lang="fr-FR" sz="2000">
              <a:cs typeface="Calibri" panose="020F0502020204030204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7715A66-9353-7FB5-BF54-CF332E99F872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360492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1290947" y="1384291"/>
            <a:ext cx="9610105" cy="12388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Ajoutez les montants des BONUS « enfant » et/ou « parent » à la PS socle </a:t>
            </a:r>
            <a:r>
              <a:rPr lang="fr-FR" sz="2000" b="1" err="1">
                <a:solidFill>
                  <a:srgbClr val="FF00FF"/>
                </a:solidFill>
              </a:rPr>
              <a:t>Clas</a:t>
            </a:r>
            <a:endParaRPr lang="fr-FR" sz="2000" b="1">
              <a:solidFill>
                <a:srgbClr val="FF00FF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dans la ligne prestation de service </a:t>
            </a:r>
            <a:r>
              <a:rPr lang="fr-FR" sz="2000" b="1" err="1">
                <a:solidFill>
                  <a:srgbClr val="FF00FF"/>
                </a:solidFill>
              </a:rPr>
              <a:t>Clas</a:t>
            </a:r>
            <a:r>
              <a:rPr lang="fr-FR" sz="2000" b="1">
                <a:solidFill>
                  <a:srgbClr val="FF00FF"/>
                </a:solidFill>
              </a:rPr>
              <a:t> Caf </a:t>
            </a:r>
            <a:r>
              <a:rPr lang="fr-FR" sz="2000" b="1"/>
              <a:t>(compte 70).</a:t>
            </a:r>
            <a:endParaRPr lang="fr-FR" sz="2000" b="1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1000" b="1">
              <a:solidFill>
                <a:srgbClr val="FF0000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/>
              <a:t>329 € /collectif sur les critères définis par la </a:t>
            </a:r>
            <a:r>
              <a:rPr lang="fr-FR" sz="2000" b="1" err="1"/>
              <a:t>Cnaf</a:t>
            </a:r>
            <a:endParaRPr lang="fr-FR" sz="2000" b="1">
              <a:highlight>
                <a:srgbClr val="FFFF00"/>
              </a:highlight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FA7C37-BF9C-667A-DF57-2734E14503F3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9DB5CEE-1F75-715F-580A-03B5A3C038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787" y="2920131"/>
            <a:ext cx="4550426" cy="147533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E960861-B015-8740-4FB0-5677A515844C}"/>
              </a:ext>
            </a:extLst>
          </p:cNvPr>
          <p:cNvSpPr txBox="1"/>
          <p:nvPr/>
        </p:nvSpPr>
        <p:spPr>
          <a:xfrm>
            <a:off x="510476" y="4967429"/>
            <a:ext cx="1134987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14935" algn="ctr">
              <a:tabLst>
                <a:tab pos="113665" algn="l"/>
              </a:tabLst>
            </a:pPr>
            <a:r>
              <a:rPr lang="fr-FR" sz="2000" b="1">
                <a:solidFill>
                  <a:srgbClr val="009999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Pour les porteurs de projet situés dans les quartiers prioritaires de la politique de la ville : </a:t>
            </a:r>
          </a:p>
          <a:p>
            <a:pPr marL="114935" algn="ctr">
              <a:tabLst>
                <a:tab pos="113665" algn="l"/>
              </a:tabLst>
            </a:pPr>
            <a:r>
              <a:rPr lang="fr-FR" sz="2000">
                <a:latin typeface="Calibri"/>
                <a:ea typeface="Arial" panose="020B0604020202020204" pitchFamily="34" charset="0"/>
                <a:cs typeface="Calibri"/>
              </a:rPr>
              <a:t>Saisissez le montant de subvention attribué par la préfecture dans le compte 74 SUBVENTIONS D’EXPLOITATION / Etat / choisir le symbole + et saisir "PREF-27-POLVILLE".</a:t>
            </a:r>
            <a:endParaRPr lang="fr-FR" sz="2000">
              <a:effectLst/>
              <a:latin typeface="Arial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6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211873" y="1267129"/>
            <a:ext cx="11612540" cy="48235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13665" algn="just">
              <a:tabLst>
                <a:tab pos="113665" algn="l"/>
              </a:tabLst>
            </a:pPr>
            <a:endParaRPr lang="fr-FR" sz="2000" b="1"/>
          </a:p>
          <a:p>
            <a:pPr algn="ctr">
              <a:spcAft>
                <a:spcPts val="100"/>
              </a:spcAft>
            </a:pPr>
            <a:r>
              <a:rPr lang="fr-FR" sz="2400" b="1">
                <a:solidFill>
                  <a:srgbClr val="FF00FF"/>
                </a:solidFill>
              </a:rPr>
              <a:t>VEILLEZ A BIEN RENSEIGNER :</a:t>
            </a:r>
          </a:p>
          <a:p>
            <a:pPr algn="ctr">
              <a:spcAft>
                <a:spcPts val="100"/>
              </a:spcAft>
            </a:pPr>
            <a:endParaRPr lang="fr-FR" sz="1050" b="1"/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 b="1"/>
              <a:t>Les dates prévisionnelles</a:t>
            </a:r>
            <a:r>
              <a:rPr lang="fr-FR" sz="2400"/>
              <a:t> de début et de fin de votre projet,</a:t>
            </a:r>
            <a:endParaRPr lang="fr-FR" sz="2400">
              <a:cs typeface="Calibri"/>
            </a:endParaRPr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 b="1"/>
              <a:t>Le nombre de semaines </a:t>
            </a:r>
            <a:r>
              <a:rPr lang="fr-FR" sz="2400"/>
              <a:t>d’activité dans l’année,</a:t>
            </a:r>
            <a:endParaRPr lang="fr-FR" sz="2400">
              <a:cs typeface="Calibri"/>
            </a:endParaRPr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 b="1"/>
              <a:t>Le nombre de séances</a:t>
            </a:r>
            <a:r>
              <a:rPr lang="fr-FR" sz="2400"/>
              <a:t> par semaine et </a:t>
            </a:r>
            <a:r>
              <a:rPr lang="fr-FR" sz="2400" b="1"/>
              <a:t>leur durée </a:t>
            </a:r>
            <a:r>
              <a:rPr lang="fr-FR" sz="2400"/>
              <a:t>en MINUTES,</a:t>
            </a:r>
            <a:endParaRPr lang="fr-FR" sz="2400">
              <a:cs typeface="Calibri"/>
            </a:endParaRPr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 b="1"/>
              <a:t>Les intervenants </a:t>
            </a:r>
            <a:r>
              <a:rPr lang="fr-FR" sz="2400"/>
              <a:t>du projet,</a:t>
            </a:r>
            <a:endParaRPr lang="fr-FR" sz="2400">
              <a:cs typeface="Calibri"/>
            </a:endParaRPr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 b="1"/>
              <a:t>Le nombre prévisionnel de collectifs et leur descriptif,</a:t>
            </a:r>
            <a:endParaRPr lang="fr-FR" sz="2400" b="1">
              <a:cs typeface="Calibri"/>
            </a:endParaRPr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/>
              <a:t>Pensez à numéroter vos collectifs,</a:t>
            </a:r>
            <a:endParaRPr lang="fr-FR" sz="2400">
              <a:cs typeface="Calibri"/>
            </a:endParaRPr>
          </a:p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fr-FR" sz="2400" b="1"/>
              <a:t>Complétez correctement l’adresse </a:t>
            </a:r>
            <a:r>
              <a:rPr lang="fr-FR" sz="2400"/>
              <a:t>du projet : géolocalisation sur monenfant.fr.</a:t>
            </a:r>
            <a:endParaRPr lang="fr-FR" sz="2400">
              <a:cs typeface="Calibri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2B3D897-F474-1010-55FF-4297BE6F23C9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218697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211873" y="1267129"/>
            <a:ext cx="11612540" cy="44095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13665" algn="ctr">
              <a:tabLst>
                <a:tab pos="113665" algn="l"/>
              </a:tabLst>
            </a:pPr>
            <a:r>
              <a:rPr lang="fr-FR" sz="18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 </a:t>
            </a:r>
            <a:r>
              <a:rPr lang="fr-FR" sz="2400" b="1">
                <a:solidFill>
                  <a:srgbClr val="0070C0"/>
                </a:solidFill>
              </a:rPr>
              <a:t>La validation de votre projet</a:t>
            </a:r>
          </a:p>
          <a:p>
            <a:pPr algn="ctr">
              <a:spcAft>
                <a:spcPts val="100"/>
              </a:spcAft>
            </a:pPr>
            <a:endParaRPr lang="fr-FR" sz="2400" b="1">
              <a:solidFill>
                <a:srgbClr val="0070C0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Le comité départemental </a:t>
            </a:r>
            <a:r>
              <a:rPr lang="fr-FR" sz="2000" b="1" err="1">
                <a:solidFill>
                  <a:srgbClr val="FF00FF"/>
                </a:solidFill>
              </a:rPr>
              <a:t>Clas</a:t>
            </a:r>
            <a:r>
              <a:rPr lang="fr-FR" sz="2000" b="1">
                <a:solidFill>
                  <a:srgbClr val="FF00FF"/>
                </a:solidFill>
              </a:rPr>
              <a:t> se réunira le 27 juin 2024.</a:t>
            </a:r>
            <a:endParaRPr lang="fr-FR" sz="2000" b="1">
              <a:solidFill>
                <a:srgbClr val="FF00FF"/>
              </a:solidFill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/>
              <a:t>Il validera la recevabilité de votre projet et l’attribution des financements.</a:t>
            </a:r>
            <a:endParaRPr lang="fr-FR" sz="2000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/>
          </a:p>
          <a:p>
            <a:pPr algn="ctr">
              <a:spcAft>
                <a:spcPts val="100"/>
              </a:spcAft>
            </a:pPr>
            <a:r>
              <a:rPr lang="fr-FR" sz="2000"/>
              <a:t>Le référent Caf du territoire présente votre projet au comité départemental </a:t>
            </a:r>
            <a:r>
              <a:rPr lang="fr-FR" sz="2000" err="1"/>
              <a:t>Clas</a:t>
            </a:r>
            <a:endParaRPr lang="fr-FR" sz="2000"/>
          </a:p>
          <a:p>
            <a:pPr algn="ctr">
              <a:spcAft>
                <a:spcPts val="100"/>
              </a:spcAft>
            </a:pPr>
            <a:r>
              <a:rPr lang="fr-FR" sz="2000"/>
              <a:t>qui réunit les institutions membres du comité de pilotage du Schéma départemental des services aux familles</a:t>
            </a:r>
            <a:endParaRPr lang="fr-FR" sz="2000"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b="1"/>
              <a:t>Vous serez informé de la décision du comité départemental </a:t>
            </a:r>
            <a:r>
              <a:rPr lang="fr-FR" sz="2000" b="1" err="1"/>
              <a:t>Clas</a:t>
            </a:r>
            <a:r>
              <a:rPr lang="fr-FR" sz="2000" b="1"/>
              <a:t> par votre référent Caf.</a:t>
            </a:r>
            <a:endParaRPr lang="fr-FR" sz="2000" b="1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/>
          </a:p>
          <a:p>
            <a:pPr algn="ctr">
              <a:spcAft>
                <a:spcPts val="100"/>
              </a:spcAft>
            </a:pPr>
            <a:r>
              <a:rPr lang="fr-FR" sz="2000"/>
              <a:t>Les projets seront financés par la Caf de l’Eure dans la limite de l’enveloppe budgétaire disponible pour 2024.</a:t>
            </a:r>
          </a:p>
          <a:p>
            <a:pPr algn="ctr">
              <a:spcAft>
                <a:spcPts val="100"/>
              </a:spcAft>
            </a:pPr>
            <a:r>
              <a:rPr lang="fr-FR" sz="2000"/>
              <a:t>Le comité se réserve la possibilité, le cas échéant, d’adopter des critères de sélection supplémentaires afin de respecter cette contrainte financière.</a:t>
            </a:r>
          </a:p>
          <a:p>
            <a:pPr algn="ctr">
              <a:lnSpc>
                <a:spcPct val="150000"/>
              </a:lnSpc>
              <a:spcAft>
                <a:spcPts val="100"/>
              </a:spcAft>
            </a:pPr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2B3D897-F474-1010-55FF-4297BE6F23C9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90780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211873" y="1267129"/>
            <a:ext cx="11612540" cy="41113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13665" algn="ctr">
              <a:tabLst>
                <a:tab pos="113665" algn="l"/>
              </a:tabLst>
            </a:pPr>
            <a:r>
              <a:rPr lang="fr-FR" sz="18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 </a:t>
            </a:r>
            <a:r>
              <a:rPr lang="fr-FR" sz="2400" b="1">
                <a:solidFill>
                  <a:srgbClr val="0070C0"/>
                </a:solidFill>
              </a:rPr>
              <a:t>La communication et l’animation départementale</a:t>
            </a:r>
          </a:p>
          <a:p>
            <a:pPr algn="ctr">
              <a:spcAft>
                <a:spcPts val="100"/>
              </a:spcAft>
            </a:pPr>
            <a:endParaRPr lang="fr-FR" sz="1050" b="1">
              <a:solidFill>
                <a:srgbClr val="0070C0"/>
              </a:solidFill>
            </a:endParaRPr>
          </a:p>
          <a:p>
            <a:pPr algn="ctr">
              <a:spcAft>
                <a:spcPts val="100"/>
              </a:spcAft>
            </a:pPr>
            <a:endParaRPr lang="fr-FR" sz="2000" b="1"/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Chaque porteur de projet financé dans le cadre de cet appel à projet s’engage à :</a:t>
            </a:r>
          </a:p>
          <a:p>
            <a:pPr algn="ctr">
              <a:spcAft>
                <a:spcPts val="100"/>
              </a:spcAft>
            </a:pPr>
            <a:endParaRPr lang="fr-FR" sz="2000"/>
          </a:p>
          <a:p>
            <a:pPr marL="606425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r-FR" sz="2000"/>
              <a:t>Participer aux animations départementales valorisant ses actions et favorisant l’information et la participation des parents du département,</a:t>
            </a:r>
            <a:endParaRPr lang="fr-FR" sz="2000">
              <a:cs typeface="Calibri"/>
            </a:endParaRPr>
          </a:p>
          <a:p>
            <a:pPr marL="263525">
              <a:spcAft>
                <a:spcPts val="100"/>
              </a:spcAft>
            </a:pPr>
            <a:endParaRPr lang="fr-FR" sz="2000"/>
          </a:p>
          <a:p>
            <a:pPr marL="606425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fr-FR" sz="2000"/>
              <a:t>Envoyer, tout au long de l’année, les informations concernant les actions qu’il met en place pour les parents et/ou ses actualités, à la conseillère technique parentalité de la Caf afin d’améliorer l’information des parents via l’adresse mail suivante : </a:t>
            </a:r>
            <a:r>
              <a:rPr lang="fr-FR" sz="2000">
                <a:hlinkClick r:id="rId4"/>
              </a:rPr>
              <a:t>parentalite27@caf.fr</a:t>
            </a:r>
            <a:r>
              <a:rPr lang="fr-FR" sz="2000"/>
              <a:t>.</a:t>
            </a:r>
          </a:p>
          <a:p>
            <a:pPr marL="263525">
              <a:spcAft>
                <a:spcPts val="100"/>
              </a:spcAft>
            </a:pPr>
            <a:r>
              <a:rPr lang="fr-FR" sz="2000"/>
              <a:t>      Ces informations seront relayées sur le site internet : </a:t>
            </a:r>
            <a:r>
              <a:rPr lang="fr-FR" sz="2000">
                <a:hlinkClick r:id="rId5"/>
              </a:rPr>
              <a:t>www.parents-atout-eure.org</a:t>
            </a:r>
            <a:r>
              <a:rPr lang="fr-FR" sz="2000"/>
              <a:t>.</a:t>
            </a:r>
          </a:p>
          <a:p>
            <a:pPr algn="ctr">
              <a:spcAft>
                <a:spcPts val="100"/>
              </a:spcAft>
            </a:pPr>
            <a:endParaRPr lang="fr-FR" sz="20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2B3D897-F474-1010-55FF-4297BE6F23C9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11343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379141" y="1267129"/>
            <a:ext cx="11445271" cy="39292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13665" algn="ctr">
              <a:tabLst>
                <a:tab pos="113665" algn="l"/>
              </a:tabLst>
            </a:pPr>
            <a:endParaRPr lang="fr-FR" sz="1800" b="1">
              <a:solidFill>
                <a:srgbClr val="FF0000"/>
              </a:solidFill>
              <a:effectLst/>
              <a:latin typeface="Calibri" panose="020F050202020403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113665" algn="ctr">
              <a:tabLst>
                <a:tab pos="113665" algn="l"/>
              </a:tabLst>
            </a:pPr>
            <a:r>
              <a:rPr lang="fr-FR" sz="2400" b="1">
                <a:solidFill>
                  <a:srgbClr val="0070C0"/>
                </a:solidFill>
              </a:rPr>
              <a:t>La communication et l’animation départementale</a:t>
            </a:r>
          </a:p>
          <a:p>
            <a:pPr marL="113665" algn="ctr">
              <a:tabLst>
                <a:tab pos="113665" algn="l"/>
              </a:tabLst>
            </a:pPr>
            <a:endParaRPr lang="fr-FR" sz="2400" b="1">
              <a:solidFill>
                <a:srgbClr val="0070C0"/>
              </a:solidFill>
            </a:endParaRPr>
          </a:p>
          <a:p>
            <a:pPr>
              <a:spcAft>
                <a:spcPts val="100"/>
              </a:spcAft>
            </a:pPr>
            <a:r>
              <a:rPr lang="fr-FR" sz="2000"/>
              <a:t>Depuis 2022, afin d’améliorer l’information aux familles, les actions labellisées </a:t>
            </a:r>
            <a:r>
              <a:rPr lang="fr-FR" sz="2000" err="1"/>
              <a:t>Clas</a:t>
            </a:r>
            <a:r>
              <a:rPr lang="fr-FR" sz="2000"/>
              <a:t>, ainsi que toutes les actions d’accompagnement à la parentalité (</a:t>
            </a:r>
            <a:r>
              <a:rPr lang="fr-FR" sz="2000" err="1"/>
              <a:t>Reaap</a:t>
            </a:r>
            <a:r>
              <a:rPr lang="fr-FR" sz="2000"/>
              <a:t>, LAEP, médiation familiale, espace de rencontre) validées par la Caf et co-financées par d’autres institutions, sont regroupées sous un </a:t>
            </a:r>
            <a:r>
              <a:rPr lang="fr-FR" sz="2000" b="1"/>
              <a:t>logo unique « Accompagnement à la parentalité 27 »</a:t>
            </a:r>
            <a:r>
              <a:rPr lang="fr-FR" sz="2000"/>
              <a:t>.</a:t>
            </a:r>
          </a:p>
          <a:p>
            <a:pPr>
              <a:spcAft>
                <a:spcPts val="100"/>
              </a:spcAft>
            </a:pPr>
            <a:endParaRPr lang="fr-FR" sz="2000"/>
          </a:p>
          <a:p>
            <a:pPr>
              <a:spcAft>
                <a:spcPts val="100"/>
              </a:spcAft>
            </a:pPr>
            <a:r>
              <a:rPr lang="fr-FR" sz="2000" b="1"/>
              <a:t>Vous utiliserez désormais, en plus du logo Caf de l’Eure, ce logo «Accompagnement à la parentalité 27», sur vos supports de communication à destination des parents.</a:t>
            </a:r>
          </a:p>
          <a:p>
            <a:pPr>
              <a:spcAft>
                <a:spcPts val="100"/>
              </a:spcAft>
            </a:pPr>
            <a:r>
              <a:rPr lang="fr-FR" sz="2000"/>
              <a:t>Retrouvez les logos sur le site internet </a:t>
            </a:r>
            <a:r>
              <a:rPr lang="fr-FR" sz="2000">
                <a:hlinkClick r:id="rId4"/>
              </a:rPr>
              <a:t>www.parents-atout-eure.org</a:t>
            </a:r>
            <a:r>
              <a:rPr lang="fr-FR" sz="2000"/>
              <a:t> et en dernière page de cette note.</a:t>
            </a:r>
            <a:endParaRPr lang="fr-FR" sz="2000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2B3D897-F474-1010-55FF-4297BE6F23C9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189150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BD4E-972E-44DB-AA28-AEC3EB4BF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047" y="518474"/>
            <a:ext cx="10944520" cy="1885362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6600" b="1" spc="-6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Logos pour les supports </a:t>
            </a:r>
            <a:br>
              <a:rPr lang="en-US" sz="6600" b="1" spc="-6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spc="-6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communication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777" y="3125703"/>
            <a:ext cx="1769480" cy="258318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AB54ABF-84F6-4595-B5FC-20F4262B2F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002" y="3029838"/>
            <a:ext cx="2774910" cy="27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1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BD4E-972E-44DB-AA28-AEC3EB4BF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30" y="314036"/>
            <a:ext cx="11612540" cy="968580"/>
          </a:xfr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APPEL A PROJET CLAS 2024-2025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056" y="314036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80" y="314036"/>
            <a:ext cx="968581" cy="96858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289730" y="1391769"/>
            <a:ext cx="11612540" cy="53553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000" b="1">
                <a:solidFill>
                  <a:srgbClr val="0070C0"/>
                </a:solidFill>
              </a:rPr>
              <a:t>Le Contrat local d’accompagnement à la scolarité (</a:t>
            </a:r>
            <a:r>
              <a:rPr lang="fr-FR" sz="2000" b="1" err="1">
                <a:solidFill>
                  <a:srgbClr val="0070C0"/>
                </a:solidFill>
              </a:rPr>
              <a:t>Clas</a:t>
            </a:r>
            <a:r>
              <a:rPr lang="fr-FR" sz="2000" b="1">
                <a:solidFill>
                  <a:srgbClr val="0070C0"/>
                </a:solidFill>
              </a:rPr>
              <a:t>) est un dispositif partenarial, </a:t>
            </a:r>
          </a:p>
          <a:p>
            <a:pPr algn="ctr"/>
            <a:r>
              <a:rPr lang="fr-FR" sz="2000" b="1">
                <a:solidFill>
                  <a:srgbClr val="0070C0"/>
                </a:solidFill>
              </a:rPr>
              <a:t>hors temps scolaire, qui s’adresse aux enfants du CP à la Terminale.</a:t>
            </a:r>
          </a:p>
          <a:p>
            <a:endParaRPr lang="fr-FR" sz="2000" b="1">
              <a:solidFill>
                <a:srgbClr val="009999"/>
              </a:solidFill>
            </a:endParaRPr>
          </a:p>
          <a:p>
            <a:r>
              <a:rPr lang="fr-FR" b="1"/>
              <a:t>Il propose</a:t>
            </a:r>
            <a:r>
              <a:rPr lang="fr-FR"/>
              <a:t> aux enfants et aux jeunes </a:t>
            </a:r>
            <a:r>
              <a:rPr lang="fr-FR" b="1">
                <a:solidFill>
                  <a:srgbClr val="009999"/>
                </a:solidFill>
              </a:rPr>
              <a:t>l'appui et les ressources complémentaires </a:t>
            </a:r>
            <a:r>
              <a:rPr lang="fr-FR"/>
              <a:t>dont ils ont besoin pour s'épanouir et réussir à l'école et qu'ils ne trouvent pas toujours dans leur environnement familial et social.</a:t>
            </a:r>
          </a:p>
          <a:p>
            <a:r>
              <a:rPr lang="fr-FR" b="1"/>
              <a:t>Le </a:t>
            </a:r>
            <a:r>
              <a:rPr lang="fr-FR" b="1" err="1"/>
              <a:t>Clas</a:t>
            </a:r>
            <a:r>
              <a:rPr lang="fr-FR" b="1"/>
              <a:t> ne s’adresse pas à tous les enfants, mais seulement à ceux pour lesquels un </a:t>
            </a:r>
            <a:r>
              <a:rPr lang="fr-FR" b="1">
                <a:solidFill>
                  <a:srgbClr val="009999"/>
                </a:solidFill>
              </a:rPr>
              <a:t>besoin a été repéré</a:t>
            </a:r>
            <a:r>
              <a:rPr lang="fr-FR" b="1"/>
              <a:t> en concertation avec les établissements scolaires. </a:t>
            </a:r>
          </a:p>
          <a:p>
            <a:endParaRPr lang="fr-FR" sz="1000" b="1"/>
          </a:p>
          <a:p>
            <a:r>
              <a:rPr lang="fr-FR"/>
              <a:t>L’accompagnement à la scolarité n’a pas pour seule mission de favoriser la réussite scolaire, mais bien de créer les </a:t>
            </a:r>
            <a:r>
              <a:rPr lang="fr-FR" b="1">
                <a:solidFill>
                  <a:srgbClr val="009999"/>
                </a:solidFill>
              </a:rPr>
              <a:t>conditions favorables au développement de l’enfant et à son épanouissement </a:t>
            </a:r>
            <a:r>
              <a:rPr lang="fr-FR"/>
              <a:t>dans son cadre scolaire mais aussi familial, en positivant et confortant les liens parent-enfant.</a:t>
            </a:r>
          </a:p>
          <a:p>
            <a:endParaRPr lang="fr-FR" sz="1000" b="1">
              <a:solidFill>
                <a:srgbClr val="009999"/>
              </a:solidFill>
            </a:endParaRPr>
          </a:p>
          <a:p>
            <a:r>
              <a:rPr lang="fr-FR" b="1">
                <a:solidFill>
                  <a:srgbClr val="009999"/>
                </a:solidFill>
              </a:rPr>
              <a:t>Les parents sont associés aux actions</a:t>
            </a:r>
            <a:r>
              <a:rPr lang="fr-FR"/>
              <a:t>, dans un souci de renforcer et d’améliorer notamment leurs relations avec l’école. L’enjeu est également de faciliter la compréhension du système scolaire par les parents et de contribuer ainsi à une plus grande implication de ces derniers dans le suivi de la scolarité de leurs enfants. </a:t>
            </a:r>
          </a:p>
          <a:p>
            <a:endParaRPr lang="fr-FR" sz="1000"/>
          </a:p>
          <a:p>
            <a:r>
              <a:rPr lang="fr-FR" b="1"/>
              <a:t>Le double objectif poursuivi par les </a:t>
            </a:r>
            <a:r>
              <a:rPr lang="fr-FR" b="1" err="1"/>
              <a:t>Clas</a:t>
            </a:r>
            <a:r>
              <a:rPr lang="fr-FR"/>
              <a:t>, à savoir, à la fois des actions en direction des enfants mais également de leurs parents pour consolider leurs rapports à l’école, constitue l’originalité de ce dispositif. </a:t>
            </a:r>
          </a:p>
          <a:p>
            <a:endParaRPr lang="fr-FR" b="1">
              <a:solidFill>
                <a:srgbClr val="FF0000"/>
              </a:solidFill>
            </a:endParaRPr>
          </a:p>
          <a:p>
            <a:r>
              <a:rPr lang="fr-FR" b="1">
                <a:solidFill>
                  <a:srgbClr val="FF00FF"/>
                </a:solidFill>
              </a:rPr>
              <a:t>C’est au titre de cette dimension de soutien à la parentalité que la branche Famille finance les </a:t>
            </a:r>
            <a:r>
              <a:rPr lang="fr-FR" b="1" err="1">
                <a:solidFill>
                  <a:srgbClr val="FF00FF"/>
                </a:solidFill>
              </a:rPr>
              <a:t>Clas</a:t>
            </a:r>
            <a:r>
              <a:rPr lang="fr-FR" b="1">
                <a:solidFill>
                  <a:srgbClr val="FF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589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BD4E-972E-44DB-AA28-AEC3EB4BF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30" y="314036"/>
            <a:ext cx="11612540" cy="968580"/>
          </a:xfr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APPEL A PROJET CLAS 2024-2025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056" y="314036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80" y="314036"/>
            <a:ext cx="968581" cy="96858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575364" y="1768841"/>
            <a:ext cx="11041272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fr-FR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L’appel à projets est consultable sur le site internet : </a:t>
            </a:r>
            <a:r>
              <a:rPr lang="fr-FR" sz="2000" u="sng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hlinkClick r:id="rId4"/>
              </a:rPr>
              <a:t>www.parents-atout-eure.org</a:t>
            </a:r>
            <a:r>
              <a:rPr lang="fr-FR" sz="200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dans l’espace PROS.</a:t>
            </a:r>
            <a:endParaRPr lang="fr-FR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fr-FR" sz="20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Pour les nouveaux porteurs de projets CLAS, prendre contact avec Mme Roullé par courriel sur : </a:t>
            </a:r>
            <a:r>
              <a:rPr lang="fr-FR" sz="2000" u="sng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parentalite27@caf.fr</a:t>
            </a:r>
            <a:r>
              <a:rPr lang="fr-FR" sz="2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ou par téléphone au 06 21 64 65 76.</a:t>
            </a:r>
            <a:endParaRPr lang="fr-FR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fr-FR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495" indent="-23495" algn="ctr"/>
            <a:r>
              <a:rPr lang="fr-FR" sz="2000" b="1">
                <a:solidFill>
                  <a:srgbClr val="FF00FF"/>
                </a:solidFill>
                <a:effectLst/>
                <a:latin typeface="Calibri"/>
                <a:ea typeface="Arial" panose="020B0604020202020204" pitchFamily="34" charset="0"/>
                <a:cs typeface="Times New Roman"/>
              </a:rPr>
              <a:t>La plateforme ELAN Caf est nationale</a:t>
            </a:r>
            <a:r>
              <a:rPr lang="fr-FR" sz="2000" b="1">
                <a:solidFill>
                  <a:srgbClr val="FF00FF"/>
                </a:solidFill>
                <a:latin typeface="Calibri"/>
                <a:ea typeface="Arial" panose="020B0604020202020204" pitchFamily="34" charset="0"/>
                <a:cs typeface="Times New Roman"/>
              </a:rPr>
              <a:t>.</a:t>
            </a:r>
            <a:endParaRPr lang="fr-FR" sz="2000">
              <a:solidFill>
                <a:srgbClr val="FF00FF"/>
              </a:solidFill>
              <a:effectLst/>
              <a:latin typeface="Calibri"/>
              <a:ea typeface="Arial" panose="020B0604020202020204" pitchFamily="34" charset="0"/>
              <a:cs typeface="Times New Roman"/>
            </a:endParaRPr>
          </a:p>
          <a:p>
            <a:pPr marL="23495" indent="-23495" algn="ctr"/>
            <a:r>
              <a:rPr lang="fr-FR" sz="2000" b="1">
                <a:solidFill>
                  <a:srgbClr val="FF00FF"/>
                </a:solidFill>
                <a:effectLst/>
                <a:latin typeface="Calibri"/>
                <a:ea typeface="Arial" panose="020B0604020202020204" pitchFamily="34" charset="0"/>
                <a:cs typeface="Times New Roman"/>
              </a:rPr>
              <a:t>Elle doit être utilisée pour tout dépôt de projets </a:t>
            </a:r>
            <a:r>
              <a:rPr lang="fr-FR" sz="2000" b="1" err="1">
                <a:solidFill>
                  <a:srgbClr val="FF00FF"/>
                </a:solidFill>
                <a:effectLst/>
                <a:latin typeface="Calibri"/>
                <a:ea typeface="Arial" panose="020B0604020202020204" pitchFamily="34" charset="0"/>
                <a:cs typeface="Times New Roman"/>
              </a:rPr>
              <a:t>Clas</a:t>
            </a:r>
            <a:r>
              <a:rPr lang="fr-FR" sz="2000" b="1">
                <a:solidFill>
                  <a:srgbClr val="FF00FF"/>
                </a:solidFill>
                <a:latin typeface="Calibri"/>
                <a:ea typeface="Arial" panose="020B0604020202020204" pitchFamily="34" charset="0"/>
                <a:cs typeface="Times New Roman"/>
              </a:rPr>
              <a:t>.</a:t>
            </a:r>
            <a:endParaRPr lang="fr-FR" sz="2000">
              <a:solidFill>
                <a:srgbClr val="FF00FF"/>
              </a:solidFill>
              <a:effectLst/>
              <a:latin typeface="Arial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3495" indent="-23495" algn="just"/>
            <a:endParaRPr lang="fr-FR" sz="20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113665" algn="l"/>
              </a:tabLst>
            </a:pPr>
            <a:r>
              <a:rPr lang="fr-FR" sz="2000">
                <a:solidFill>
                  <a:srgbClr val="000000"/>
                </a:solidFill>
                <a:effectLst/>
                <a:latin typeface="Calibri"/>
                <a:ea typeface="Arial" panose="020B0604020202020204" pitchFamily="34" charset="0"/>
                <a:cs typeface="Times New Roman"/>
              </a:rPr>
              <a:t>Pour y accéder, vous devez saisir directement l'adresse </a:t>
            </a:r>
            <a:r>
              <a:rPr lang="fr-FR" sz="2000">
                <a:solidFill>
                  <a:srgbClr val="000000"/>
                </a:solidFill>
                <a:latin typeface="Calibri"/>
                <a:ea typeface="Arial" panose="020B0604020202020204" pitchFamily="34" charset="0"/>
                <a:cs typeface="Times New Roman"/>
              </a:rPr>
              <a:t>URL</a:t>
            </a:r>
            <a:r>
              <a:rPr lang="fr-FR" sz="2000">
                <a:solidFill>
                  <a:srgbClr val="000000"/>
                </a:solidFill>
                <a:effectLst/>
                <a:latin typeface="Calibri"/>
                <a:ea typeface="Arial" panose="020B0604020202020204" pitchFamily="34" charset="0"/>
                <a:cs typeface="Times New Roman"/>
              </a:rPr>
              <a:t> du site dans votre barre de recherche : </a:t>
            </a:r>
            <a:r>
              <a:rPr lang="fr-FR" sz="2000" u="sng">
                <a:solidFill>
                  <a:srgbClr val="000000"/>
                </a:solidFill>
                <a:effectLst/>
                <a:latin typeface="Calibri"/>
                <a:ea typeface="Arial" panose="020B0604020202020204" pitchFamily="34" charset="0"/>
                <a:cs typeface="Times New Roman"/>
                <a:hlinkClick r:id="rId6"/>
              </a:rPr>
              <a:t>https://elan.caf.fr/aides</a:t>
            </a:r>
            <a:r>
              <a:rPr lang="fr-FR" sz="2000" u="sng">
                <a:solidFill>
                  <a:srgbClr val="000000"/>
                </a:solidFill>
                <a:latin typeface="Calibri"/>
                <a:ea typeface="Arial" panose="020B0604020202020204" pitchFamily="34" charset="0"/>
                <a:cs typeface="Times New Roman"/>
                <a:hlinkClick r:id="rId6"/>
              </a:rPr>
              <a:t>/</a:t>
            </a:r>
            <a:r>
              <a:rPr lang="fr-FR" sz="2000" u="sng">
                <a:solidFill>
                  <a:srgbClr val="000000"/>
                </a:solidFill>
                <a:latin typeface="Calibri"/>
                <a:ea typeface="Arial" panose="020B0604020202020204" pitchFamily="34" charset="0"/>
                <a:cs typeface="Times New Roman"/>
              </a:rPr>
              <a:t>.</a:t>
            </a:r>
            <a:endParaRPr lang="fr-FR" sz="2000" u="sng">
              <a:solidFill>
                <a:srgbClr val="000000"/>
              </a:solidFill>
              <a:effectLst/>
              <a:latin typeface="Calibri"/>
              <a:ea typeface="Arial" panose="020B0604020202020204" pitchFamily="34" charset="0"/>
              <a:cs typeface="Times New Roman"/>
            </a:endParaRPr>
          </a:p>
          <a:p>
            <a:pPr marL="113665" indent="-23495" algn="just">
              <a:tabLst>
                <a:tab pos="113665" algn="l"/>
              </a:tabLst>
            </a:pPr>
            <a:endParaRPr lang="fr-FR" sz="20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b="1">
                <a:effectLst/>
                <a:latin typeface="Calibri"/>
                <a:ea typeface="Times New Roman" panose="02020603050405020304" pitchFamily="18" charset="0"/>
                <a:cs typeface="Calibri"/>
              </a:rPr>
              <a:t>Vous trouverez tous les documents utiles et guides d’utilisation de la plateforme ELAN Caf pour vous accompagner tout au long de votre démarche </a:t>
            </a:r>
            <a:r>
              <a:rPr lang="fr-FR" sz="2000">
                <a:solidFill>
                  <a:srgbClr val="000000"/>
                </a:solidFill>
                <a:effectLst/>
                <a:latin typeface="Calibri"/>
                <a:ea typeface="Arial" panose="020B0604020202020204" pitchFamily="34" charset="0"/>
                <a:cs typeface="Calibri"/>
              </a:rPr>
              <a:t>sur le site internet </a:t>
            </a:r>
            <a:r>
              <a:rPr lang="fr-FR" sz="2000" u="sng">
                <a:solidFill>
                  <a:srgbClr val="000000"/>
                </a:solidFill>
                <a:effectLst/>
                <a:latin typeface="Calibri"/>
                <a:ea typeface="Arial" panose="020B0604020202020204" pitchFamily="34" charset="0"/>
                <a:cs typeface="Calibri"/>
                <a:hlinkClick r:id="rId4"/>
              </a:rPr>
              <a:t>www.parents-atout-eure.org</a:t>
            </a:r>
            <a:r>
              <a:rPr lang="fr-FR" sz="2000">
                <a:solidFill>
                  <a:srgbClr val="000000"/>
                </a:solidFill>
                <a:effectLst/>
                <a:latin typeface="Calibri"/>
                <a:ea typeface="Arial" panose="020B0604020202020204" pitchFamily="34" charset="0"/>
                <a:cs typeface="Calibri"/>
              </a:rPr>
              <a:t> dans l’espace PROS</a:t>
            </a:r>
            <a:r>
              <a:rPr lang="fr-FR" sz="2000">
                <a:solidFill>
                  <a:srgbClr val="000000"/>
                </a:solidFill>
                <a:latin typeface="Calibri"/>
                <a:ea typeface="Arial" panose="020B0604020202020204" pitchFamily="34" charset="0"/>
                <a:cs typeface="Calibri"/>
              </a:rPr>
              <a:t>.</a:t>
            </a:r>
            <a:endParaRPr lang="fr-FR" sz="200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BD4E-972E-44DB-AA28-AEC3EB4BF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30" y="314036"/>
            <a:ext cx="11612540" cy="968580"/>
          </a:xfr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APPEL A PROJET CLAS 2024-2025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056" y="314036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80" y="314036"/>
            <a:ext cx="968581" cy="96858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486464" y="1590058"/>
            <a:ext cx="11219071" cy="35702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>
                <a:solidFill>
                  <a:srgbClr val="0070C0"/>
                </a:solidFill>
              </a:rPr>
              <a:t>Documents utiles et guides</a:t>
            </a:r>
          </a:p>
          <a:p>
            <a:pPr algn="ctr"/>
            <a:endParaRPr lang="fr-FR" sz="2400" b="1">
              <a:solidFill>
                <a:srgbClr val="0070C0"/>
              </a:solidFill>
            </a:endParaRPr>
          </a:p>
          <a:p>
            <a:pPr algn="ctr"/>
            <a:endParaRPr lang="fr-FR" sz="800" b="1">
              <a:solidFill>
                <a:srgbClr val="0070C0"/>
              </a:solidFill>
            </a:endParaRPr>
          </a:p>
          <a:p>
            <a:r>
              <a:rPr lang="fr-FR" sz="2000" b="1"/>
              <a:t>Sur le site internet </a:t>
            </a:r>
            <a:r>
              <a:rPr lang="fr-FR" sz="2000" b="1">
                <a:solidFill>
                  <a:srgbClr val="00999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https://www.parents-atout-eure.org/</a:t>
            </a:r>
            <a:r>
              <a:rPr lang="fr-FR" sz="2000" b="1">
                <a:solidFill>
                  <a:srgbClr val="009999"/>
                </a:solidFill>
              </a:rPr>
              <a:t> (Espace PROS) </a:t>
            </a:r>
            <a:r>
              <a:rPr lang="fr-FR" sz="2000" b="1"/>
              <a:t>:</a:t>
            </a:r>
          </a:p>
          <a:p>
            <a:endParaRPr lang="fr-FR" sz="1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La note locale </a:t>
            </a:r>
            <a:r>
              <a:rPr lang="fr-FR" sz="2000" err="1"/>
              <a:t>Clas</a:t>
            </a:r>
            <a:r>
              <a:rPr lang="fr-FR" sz="2000"/>
              <a:t> relative à l’appel à projet </a:t>
            </a:r>
            <a:r>
              <a:rPr lang="fr-FR" sz="2000" err="1"/>
              <a:t>Clas</a:t>
            </a:r>
            <a:r>
              <a:rPr lang="fr-FR" sz="2000"/>
              <a:t> 2024-2025,</a:t>
            </a:r>
            <a:endParaRPr lang="fr-FR" sz="200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>
                <a:solidFill>
                  <a:srgbClr val="000000"/>
                </a:solidFill>
                <a:latin typeface="Calibri"/>
                <a:cs typeface="Calibri"/>
              </a:rPr>
              <a:t>La charte nationale de l’accompagnement à la scolarité,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Le référentiel national de financement des Contrats locaux d’accompagnement à la scolarité par les Caf,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Le guide ELAN utilisateurs,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Le guide ELAN utilisateurs dépôt demande </a:t>
            </a:r>
            <a:r>
              <a:rPr lang="fr-FR" sz="2000" err="1"/>
              <a:t>Clas</a:t>
            </a:r>
            <a:r>
              <a:rPr lang="fr-FR" sz="2000"/>
              <a:t> 2024,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L’attestation de non-changement de situation,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/>
              <a:t>La charte de la Laïcité de la branche Famille.</a:t>
            </a:r>
            <a:endParaRPr lang="fr-FR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090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940" y="658412"/>
            <a:ext cx="543829" cy="79391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12" y="561430"/>
            <a:ext cx="987874" cy="9878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290706C-0719-6E0E-71C7-A7F039BB2DEC}"/>
              </a:ext>
            </a:extLst>
          </p:cNvPr>
          <p:cNvSpPr txBox="1">
            <a:spLocks/>
          </p:cNvSpPr>
          <p:nvPr/>
        </p:nvSpPr>
        <p:spPr>
          <a:xfrm>
            <a:off x="289730" y="571077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BILAN CLAS 2023-2024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A26AFF-8EDE-400D-54FA-1877EFA5774A}"/>
              </a:ext>
            </a:extLst>
          </p:cNvPr>
          <p:cNvSpPr txBox="1"/>
          <p:nvPr/>
        </p:nvSpPr>
        <p:spPr>
          <a:xfrm>
            <a:off x="388758" y="1881040"/>
            <a:ext cx="11414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La justification est désactivée dans ELAN pour le téléservice </a:t>
            </a:r>
            <a:r>
              <a:rPr lang="fr-FR" err="1"/>
              <a:t>Clas</a:t>
            </a:r>
            <a:r>
              <a:rPr lang="fr-FR"/>
              <a:t>.</a:t>
            </a:r>
          </a:p>
          <a:p>
            <a:endParaRPr lang="fr-FR"/>
          </a:p>
          <a:p>
            <a:r>
              <a:rPr lang="fr-FR"/>
              <a:t>Les déclarations de données réelles de l’année scolaire 2023-2024 se feront via le Portail </a:t>
            </a:r>
            <a:r>
              <a:rPr lang="fr-FR" err="1"/>
              <a:t>Afas</a:t>
            </a:r>
            <a:r>
              <a:rPr lang="fr-FR"/>
              <a:t>.</a:t>
            </a:r>
          </a:p>
          <a:p>
            <a:endParaRPr lang="fr-FR"/>
          </a:p>
          <a:p>
            <a:r>
              <a:rPr lang="fr-FR"/>
              <a:t>Un lien vers un questionnaire Sphinx sera mis à disposition sur ce même portail pour déclarer les données d’activités.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32A5963-83F6-886C-35D7-8AE7C616F976}"/>
              </a:ext>
            </a:extLst>
          </p:cNvPr>
          <p:cNvSpPr txBox="1"/>
          <p:nvPr/>
        </p:nvSpPr>
        <p:spPr>
          <a:xfrm>
            <a:off x="3288976" y="3578528"/>
            <a:ext cx="6096000" cy="279050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Les principaux éléments du questionnaire </a:t>
            </a: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srgbClr val="8CBA4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Nom de la structure et informations de contacts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,</a:t>
            </a:r>
            <a:endParaRPr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Lieu de l’action </a:t>
            </a:r>
            <a:r>
              <a:rPr kumimoji="0" lang="fr-FR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Clas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,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L’âge du public concerné par l’action </a:t>
            </a:r>
            <a:r>
              <a:rPr kumimoji="0" lang="fr-FR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Clas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,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Informations sur les participants au </a:t>
            </a:r>
            <a:r>
              <a:rPr kumimoji="0" lang="fr-FR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Clas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,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Type d’activités du </a:t>
            </a:r>
            <a:r>
              <a:rPr kumimoji="0" lang="fr-FR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Clas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,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53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Les actions réalisées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,</a:t>
            </a:r>
            <a:endParaRPr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2D537E"/>
              </a:buClr>
              <a:buFont typeface="Wingdings" panose="05000000000000000000" pitchFamily="2" charset="2"/>
              <a:buChar char="§"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L’origine de la demande d’inscription</a:t>
            </a:r>
            <a:r>
              <a:rPr lang="fr-FR" sz="1600">
                <a:solidFill>
                  <a:prstClr val="black"/>
                </a:solidFill>
                <a:latin typeface="Arial" panose="020B0604020202020204"/>
              </a:rPr>
              <a:t>. </a:t>
            </a:r>
            <a:endParaRPr lang="fr-F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497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EBD4E-972E-44DB-AA28-AEC3EB4BF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30" y="314036"/>
            <a:ext cx="11612540" cy="968580"/>
          </a:xfr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056" y="314036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80" y="314036"/>
            <a:ext cx="968581" cy="96858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289730" y="1391769"/>
            <a:ext cx="11612540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000" b="1">
                <a:solidFill>
                  <a:srgbClr val="0070C0"/>
                </a:solidFill>
              </a:rPr>
              <a:t>Les critères de sélection des projets</a:t>
            </a:r>
          </a:p>
          <a:p>
            <a:endParaRPr lang="fr-FR" sz="2000" b="1">
              <a:solidFill>
                <a:srgbClr val="009999"/>
              </a:solidFill>
            </a:endParaRPr>
          </a:p>
          <a:p>
            <a:r>
              <a:rPr lang="fr-FR" sz="2000"/>
              <a:t>Pour être éligibles au financement des </a:t>
            </a:r>
            <a:r>
              <a:rPr lang="fr-FR" sz="2000" err="1"/>
              <a:t>Clas</a:t>
            </a:r>
            <a:r>
              <a:rPr lang="fr-FR" sz="2000"/>
              <a:t>, les projets doivent </a:t>
            </a:r>
            <a:r>
              <a:rPr lang="fr-FR" sz="2000" b="1"/>
              <a:t>respecter les différents critères décrits dans le référentiel national </a:t>
            </a:r>
            <a:r>
              <a:rPr lang="fr-FR" sz="2000"/>
              <a:t>et développer de manière cumulative les </a:t>
            </a:r>
            <a:r>
              <a:rPr lang="fr-FR" sz="2000" b="1">
                <a:solidFill>
                  <a:srgbClr val="009999"/>
                </a:solidFill>
              </a:rPr>
              <a:t>quatre axes d’intervention </a:t>
            </a:r>
            <a:r>
              <a:rPr lang="fr-FR" sz="2000"/>
              <a:t>prioritaires suivants :</a:t>
            </a:r>
          </a:p>
          <a:p>
            <a:endParaRPr lang="fr-FR" sz="2000"/>
          </a:p>
          <a:p>
            <a:pPr indent="631825"/>
            <a:r>
              <a:rPr lang="fr-FR" sz="2000"/>
              <a:t>-	un axe d’intervention auprès des enfants et des jeunes,</a:t>
            </a:r>
            <a:endParaRPr lang="fr-FR" sz="2000">
              <a:cs typeface="Calibri"/>
            </a:endParaRPr>
          </a:p>
          <a:p>
            <a:pPr indent="631825"/>
            <a:r>
              <a:rPr lang="fr-FR" sz="2000"/>
              <a:t>-	un axe d’intervention auprès et avec les parents,</a:t>
            </a:r>
            <a:endParaRPr lang="fr-FR" sz="2000">
              <a:cs typeface="Calibri" panose="020F0502020204030204"/>
            </a:endParaRPr>
          </a:p>
          <a:p>
            <a:pPr indent="631825"/>
            <a:r>
              <a:rPr lang="fr-FR" sz="2000"/>
              <a:t>-	un axe de concertation et de coordination avec l’école,</a:t>
            </a:r>
            <a:endParaRPr lang="fr-FR" sz="2000">
              <a:cs typeface="Calibri" panose="020F0502020204030204"/>
            </a:endParaRPr>
          </a:p>
          <a:p>
            <a:pPr indent="631825"/>
            <a:r>
              <a:rPr lang="fr-FR" sz="2000"/>
              <a:t>-	un axe de concertation et de coordination avec les acteurs du territoire.</a:t>
            </a:r>
          </a:p>
          <a:p>
            <a:endParaRPr lang="fr-FR" sz="2000"/>
          </a:p>
          <a:p>
            <a:r>
              <a:rPr lang="fr-FR" sz="2000"/>
              <a:t>Le budget prévisionnel de l'action doit être en cohérence avec le nombre d'enfants pris en charge.</a:t>
            </a:r>
          </a:p>
          <a:p>
            <a:endParaRPr lang="fr-FR" sz="2000" b="1">
              <a:solidFill>
                <a:srgbClr val="FF0000"/>
              </a:solidFill>
            </a:endParaRPr>
          </a:p>
          <a:p>
            <a:r>
              <a:rPr lang="fr-FR" sz="2000" b="1">
                <a:solidFill>
                  <a:srgbClr val="FF00FF"/>
                </a:solidFill>
              </a:rPr>
              <a:t>Les demandes de renouvellement doivent obligatoirement présenter un bilan </a:t>
            </a:r>
            <a:r>
              <a:rPr lang="fr-FR" sz="2000" b="1" err="1">
                <a:solidFill>
                  <a:srgbClr val="FF00FF"/>
                </a:solidFill>
              </a:rPr>
              <a:t>Clas</a:t>
            </a:r>
            <a:r>
              <a:rPr lang="fr-FR" sz="2000" b="1">
                <a:solidFill>
                  <a:srgbClr val="FF00FF"/>
                </a:solidFill>
              </a:rPr>
              <a:t> 2023-2024.</a:t>
            </a:r>
          </a:p>
        </p:txBody>
      </p:sp>
    </p:spTree>
    <p:extLst>
      <p:ext uri="{BB962C8B-B14F-4D97-AF65-F5344CB8AC3E}">
        <p14:creationId xmlns:p14="http://schemas.microsoft.com/office/powerpoint/2010/main" val="86780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160256" y="1109365"/>
            <a:ext cx="11764651" cy="55040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 dirty="0">
                <a:highlight>
                  <a:srgbClr val="FFFF00"/>
                </a:highlight>
              </a:rPr>
              <a:t>Pour le 31 mai 2024</a:t>
            </a:r>
          </a:p>
          <a:p>
            <a:pPr algn="ctr">
              <a:spcAft>
                <a:spcPts val="100"/>
              </a:spcAft>
            </a:pPr>
            <a:r>
              <a:rPr lang="fr-FR" sz="2000" b="1" dirty="0"/>
              <a:t>Déposer votre demande d’aide </a:t>
            </a:r>
            <a:r>
              <a:rPr lang="fr-FR" sz="2000" b="1" dirty="0" err="1"/>
              <a:t>Clas</a:t>
            </a:r>
            <a:r>
              <a:rPr lang="fr-FR" sz="2000" b="1" dirty="0"/>
              <a:t> 2024-2025 sur la plateforme ELAN.</a:t>
            </a:r>
            <a:endParaRPr lang="fr-FR" sz="2000" b="1"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b="1" dirty="0"/>
              <a:t>Sélectionner le Téléservice « appel à projet </a:t>
            </a:r>
            <a:r>
              <a:rPr lang="fr-FR" sz="2000" b="1" dirty="0" err="1"/>
              <a:t>Clas</a:t>
            </a:r>
            <a:r>
              <a:rPr lang="fr-FR" sz="2000" b="1" dirty="0"/>
              <a:t> 2024 » et </a:t>
            </a:r>
            <a:r>
              <a:rPr lang="fr-FR" sz="2000" b="1" dirty="0">
                <a:solidFill>
                  <a:srgbClr val="FF00FF"/>
                </a:solidFill>
              </a:rPr>
              <a:t>choisir CAF-27-EURE.</a:t>
            </a:r>
            <a:endParaRPr lang="fr-FR" sz="2000" b="1">
              <a:solidFill>
                <a:srgbClr val="FF00FF"/>
              </a:solidFill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 b="1">
              <a:solidFill>
                <a:srgbClr val="009999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 dirty="0">
                <a:solidFill>
                  <a:srgbClr val="009999"/>
                </a:solidFill>
              </a:rPr>
              <a:t>Saisir une demande par niveau scolaire (élémentaire / collège / lycée) </a:t>
            </a:r>
          </a:p>
          <a:p>
            <a:pPr algn="ctr">
              <a:spcAft>
                <a:spcPts val="100"/>
              </a:spcAft>
            </a:pPr>
            <a:r>
              <a:rPr lang="fr-FR" sz="2000" b="1" dirty="0"/>
              <a:t>ou une demande par projet si niveaux mixtes dans les collectifs (élémentaire + collège par exemple).</a:t>
            </a:r>
            <a:endParaRPr lang="fr-FR" sz="2000" b="1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 b="1"/>
          </a:p>
          <a:p>
            <a:pPr algn="ctr">
              <a:spcAft>
                <a:spcPts val="100"/>
              </a:spcAft>
            </a:pPr>
            <a:r>
              <a:rPr lang="fr-FR" sz="2000" b="1" dirty="0">
                <a:solidFill>
                  <a:srgbClr val="FF00FF"/>
                </a:solidFill>
              </a:rPr>
              <a:t>Vous devez transmettre votre demande lorsque votre dossier est complet avec toutes les pièces justificatives.</a:t>
            </a:r>
            <a:endParaRPr lang="fr-FR" sz="2000" b="1">
              <a:solidFill>
                <a:srgbClr val="FF00FF"/>
              </a:solidFill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dirty="0"/>
              <a:t>Une fois la saisie terminée, votre demande est transmise au compte signataire de votre tiers gestionnaire : </a:t>
            </a:r>
            <a:endParaRPr lang="fr-FR" sz="2000" dirty="0"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dirty="0"/>
              <a:t>Celui-ci doit alors la valider et la transmettre à la Caf.</a:t>
            </a:r>
            <a:endParaRPr lang="fr-FR"/>
          </a:p>
          <a:p>
            <a:pPr algn="ctr">
              <a:spcAft>
                <a:spcPts val="100"/>
              </a:spcAft>
            </a:pPr>
            <a:r>
              <a:rPr lang="fr-FR" sz="2000" b="1" dirty="0">
                <a:solidFill>
                  <a:srgbClr val="009999"/>
                </a:solidFill>
              </a:rPr>
              <a:t>Sans cette opération, la demande ne pourra pas être étudiée par la Caf.</a:t>
            </a:r>
            <a:endParaRPr lang="fr-FR" sz="2000" b="1">
              <a:solidFill>
                <a:srgbClr val="009999"/>
              </a:solidFill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dirty="0"/>
              <a:t>Une fois transmise à la Caf, vous ne pouvez plus agir sur votre demande, seul un agent Caf peut vous redonner accès à votre dossier pour modification.</a:t>
            </a:r>
            <a:endParaRPr lang="fr-FR" sz="2000" dirty="0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/>
          </a:p>
          <a:p>
            <a:pPr algn="ctr">
              <a:spcAft>
                <a:spcPts val="100"/>
              </a:spcAft>
            </a:pPr>
            <a:r>
              <a:rPr lang="fr-FR" sz="2000" dirty="0"/>
              <a:t>Vous pouvez joindre tout autre document utile à la présentation de vos actions </a:t>
            </a:r>
            <a:r>
              <a:rPr lang="fr-FR" sz="2000" dirty="0" err="1"/>
              <a:t>Clas</a:t>
            </a:r>
            <a:r>
              <a:rPr lang="fr-FR" sz="2000" dirty="0"/>
              <a:t>.</a:t>
            </a:r>
            <a:endParaRPr lang="fr-FR" sz="2000" dirty="0">
              <a:cs typeface="Calibri"/>
            </a:endParaRPr>
          </a:p>
          <a:p>
            <a:pPr algn="ctr">
              <a:spcAft>
                <a:spcPts val="100"/>
              </a:spcAft>
            </a:pPr>
            <a:endParaRPr lang="fr-FR" sz="2000"/>
          </a:p>
          <a:p>
            <a:pPr algn="ctr">
              <a:spcAft>
                <a:spcPts val="100"/>
              </a:spcAft>
            </a:pPr>
            <a:r>
              <a:rPr lang="fr-FR" sz="2000" dirty="0"/>
              <a:t>Votre référent Caf reste votre interlocuteur pour toute question concernant l’appel à projets.</a:t>
            </a:r>
            <a:endParaRPr lang="fr-FR" sz="2000" dirty="0">
              <a:cs typeface="Calibri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909F5FC-7F38-4810-94CF-E82D01C3C95B}"/>
              </a:ext>
            </a:extLst>
          </p:cNvPr>
          <p:cNvSpPr txBox="1">
            <a:spLocks/>
          </p:cNvSpPr>
          <p:nvPr/>
        </p:nvSpPr>
        <p:spPr>
          <a:xfrm>
            <a:off x="160256" y="118672"/>
            <a:ext cx="11831426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89086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220116" y="1284048"/>
            <a:ext cx="11612540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/>
              <a:t>Vous saisissez votre budget prévisionnel par niveau scolaire dans la partie plan de financement.</a:t>
            </a: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chemeClr val="accent5">
                    <a:lumMod val="75000"/>
                  </a:schemeClr>
                </a:solidFill>
              </a:rPr>
              <a:t>Choisir le millésime « 2024 » pour l’année 2024/2025.</a:t>
            </a:r>
            <a:endParaRPr lang="fr-FR" sz="2000" b="1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RAPPEL : le bénévolat n’est pas comptabilisé </a:t>
            </a:r>
            <a:r>
              <a:rPr lang="fr-FR" sz="2000"/>
              <a:t>dans le total des charges même s’il apparaît dans les documents financiers de la plateforme ELAN.</a:t>
            </a:r>
          </a:p>
          <a:p>
            <a:pPr algn="ctr">
              <a:spcAft>
                <a:spcPts val="100"/>
              </a:spcAft>
            </a:pPr>
            <a:endParaRPr lang="fr-FR" sz="1000" b="1">
              <a:solidFill>
                <a:srgbClr val="009999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chemeClr val="accent5">
                    <a:lumMod val="75000"/>
                  </a:schemeClr>
                </a:solidFill>
              </a:rPr>
              <a:t>La prestation de service Caf pour le </a:t>
            </a:r>
            <a:r>
              <a:rPr lang="fr-FR" sz="2000" b="1" err="1">
                <a:solidFill>
                  <a:schemeClr val="accent5">
                    <a:lumMod val="75000"/>
                  </a:schemeClr>
                </a:solidFill>
              </a:rPr>
              <a:t>Clas</a:t>
            </a:r>
            <a:r>
              <a:rPr lang="fr-FR" sz="2000" b="1">
                <a:solidFill>
                  <a:schemeClr val="accent5">
                    <a:lumMod val="75000"/>
                  </a:schemeClr>
                </a:solidFill>
              </a:rPr>
              <a:t> :</a:t>
            </a:r>
          </a:p>
          <a:p>
            <a:pPr algn="ctr">
              <a:spcAft>
                <a:spcPts val="100"/>
              </a:spcAft>
            </a:pPr>
            <a:endParaRPr lang="fr-FR" sz="2000" b="1">
              <a:solidFill>
                <a:srgbClr val="FF00FF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Une prestation de service annuelle </a:t>
            </a:r>
            <a:r>
              <a:rPr lang="fr-FR" sz="2000" b="1" err="1">
                <a:solidFill>
                  <a:srgbClr val="FF00FF"/>
                </a:solidFill>
              </a:rPr>
              <a:t>Clas</a:t>
            </a:r>
            <a:r>
              <a:rPr lang="fr-FR" sz="2000" spc="-10">
                <a:effectLst/>
                <a:ea typeface="Times New Roman" panose="02020603050405020304" pitchFamily="18" charset="0"/>
              </a:rPr>
              <a:t>, d'un </a:t>
            </a:r>
            <a:r>
              <a:rPr lang="fr-FR" sz="2000" b="1" spc="-10">
                <a:effectLst/>
                <a:ea typeface="Times New Roman" panose="02020603050405020304" pitchFamily="18" charset="0"/>
              </a:rPr>
              <a:t>montant maximum de 2 758,28 € par collectif et par an</a:t>
            </a:r>
            <a:r>
              <a:rPr lang="fr-FR" sz="2000" spc="-10">
                <a:effectLst/>
                <a:ea typeface="Times New Roman" panose="02020603050405020304" pitchFamily="18" charset="0"/>
              </a:rPr>
              <a:t>, égale à 32,5 % du prix de revient dans la limite du plafond fixé annuellement par la Caisse nationale des allocations familiales </a:t>
            </a:r>
            <a:r>
              <a:rPr lang="fr-FR" sz="2000"/>
              <a:t>(8 487 € pour 2024/2025)</a:t>
            </a:r>
            <a:r>
              <a:rPr lang="fr-FR" sz="2000" spc="-10">
                <a:effectLst/>
                <a:ea typeface="Times New Roman" panose="02020603050405020304" pitchFamily="18" charset="0"/>
              </a:rPr>
              <a:t>, peut être attribuée. </a:t>
            </a:r>
          </a:p>
          <a:p>
            <a:pPr algn="ctr">
              <a:spcAft>
                <a:spcPts val="100"/>
              </a:spcAft>
            </a:pPr>
            <a:r>
              <a:rPr lang="fr-FR" sz="2000" spc="-10">
                <a:effectLst/>
                <a:ea typeface="Times New Roman" panose="02020603050405020304" pitchFamily="18" charset="0"/>
              </a:rPr>
              <a:t>Elle n'est pas cumulable avec la prestation de service accueil de loisirs sans hébergement. </a:t>
            </a:r>
          </a:p>
          <a:p>
            <a:pPr algn="ctr">
              <a:spcAft>
                <a:spcPts val="100"/>
              </a:spcAft>
            </a:pPr>
            <a:endParaRPr lang="fr-FR" sz="2000" spc="-10">
              <a:ea typeface="Times New Roman" panose="02020603050405020304" pitchFamily="18" charset="0"/>
            </a:endParaRPr>
          </a:p>
          <a:p>
            <a:pPr algn="ctr">
              <a:spcAft>
                <a:spcPts val="100"/>
              </a:spcAft>
            </a:pPr>
            <a:r>
              <a:rPr lang="fr-FR" sz="2000" spc="-10">
                <a:effectLst/>
                <a:ea typeface="Times New Roman" panose="02020603050405020304" pitchFamily="18" charset="0"/>
              </a:rPr>
              <a:t>Le principe du co-financement est une règle qui permet d’inscrire les projets dans une dynamique partenariale.</a:t>
            </a:r>
            <a:endParaRPr lang="fr-FR" sz="200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100"/>
              </a:spcAft>
            </a:pPr>
            <a:r>
              <a:rPr lang="fr-FR" sz="2000" b="1"/>
              <a:t>Rappel :</a:t>
            </a:r>
            <a:r>
              <a:rPr lang="fr-FR" sz="2000"/>
              <a:t> La somme de la prestation de service </a:t>
            </a:r>
            <a:r>
              <a:rPr lang="fr-FR" sz="2000" err="1"/>
              <a:t>Clas</a:t>
            </a:r>
            <a:r>
              <a:rPr lang="fr-FR" sz="2000"/>
              <a:t> Caf + autre financement Caf doit être inférieure ou égale à 80% du coût global du projet.</a:t>
            </a:r>
          </a:p>
          <a:p>
            <a:pPr algn="ctr">
              <a:spcAft>
                <a:spcPts val="100"/>
              </a:spcAft>
            </a:pPr>
            <a:endParaRPr lang="fr-FR" sz="2000"/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PLURIANNUALITE POSSIBLE pour 2024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909F5FC-7F38-4810-94CF-E82D01C3C95B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30107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32DA23B-A254-4621-BB4A-00EFC315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35" y="122671"/>
            <a:ext cx="657999" cy="96058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11B661B-5A81-421E-99FD-9AF72356F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66" y="130185"/>
            <a:ext cx="967667" cy="96766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2C05C64-00FE-4091-ACC8-51B9C2C5A038}"/>
              </a:ext>
            </a:extLst>
          </p:cNvPr>
          <p:cNvSpPr txBox="1"/>
          <p:nvPr/>
        </p:nvSpPr>
        <p:spPr>
          <a:xfrm>
            <a:off x="659877" y="1595164"/>
            <a:ext cx="10533243" cy="42832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009999"/>
                </a:solidFill>
              </a:rPr>
              <a:t>Les BONUS attribués pour les projets </a:t>
            </a:r>
            <a:r>
              <a:rPr lang="fr-FR" sz="2000" b="1" err="1">
                <a:solidFill>
                  <a:srgbClr val="009999"/>
                </a:solidFill>
              </a:rPr>
              <a:t>Clas</a:t>
            </a:r>
            <a:r>
              <a:rPr lang="fr-FR" sz="2000" b="1">
                <a:solidFill>
                  <a:srgbClr val="009999"/>
                </a:solidFill>
              </a:rPr>
              <a:t> :</a:t>
            </a:r>
          </a:p>
          <a:p>
            <a:pPr algn="ctr">
              <a:spcAft>
                <a:spcPts val="100"/>
              </a:spcAft>
            </a:pPr>
            <a:endParaRPr lang="fr-FR" sz="2000" b="1">
              <a:solidFill>
                <a:srgbClr val="009999"/>
              </a:solidFill>
            </a:endParaRPr>
          </a:p>
          <a:p>
            <a:pPr algn="ctr">
              <a:spcAft>
                <a:spcPts val="100"/>
              </a:spcAft>
            </a:pPr>
            <a:r>
              <a:rPr lang="fr-FR" sz="2000" b="1" spc="-10">
                <a:solidFill>
                  <a:schemeClr val="accent5">
                    <a:lumMod val="75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un </a:t>
            </a:r>
            <a:r>
              <a:rPr lang="fr-FR" sz="2000" b="1" spc="-10">
                <a:solidFill>
                  <a:schemeClr val="accent5">
                    <a:lumMod val="75000"/>
                  </a:schemeClr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financement complémentaire sous forme de bonus pourra être attribué</a:t>
            </a:r>
            <a:r>
              <a:rPr lang="fr-FR" sz="2000" b="1" spc="-10">
                <a:solidFill>
                  <a:schemeClr val="accent5">
                    <a:lumMod val="75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endParaRPr lang="fr-FR" sz="2000" b="1" spc="-1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/>
            </a:endParaRPr>
          </a:p>
          <a:p>
            <a:pPr algn="ctr">
              <a:spcAft>
                <a:spcPts val="100"/>
              </a:spcAft>
            </a:pPr>
            <a:r>
              <a:rPr lang="fr-FR" sz="2000" b="1" spc="-10">
                <a:solidFill>
                  <a:schemeClr val="accent5">
                    <a:lumMod val="75000"/>
                  </a:schemeClr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sur les axes enfants et parents du référentiel des </a:t>
            </a:r>
            <a:r>
              <a:rPr lang="fr-FR" sz="2000" b="1" spc="-10" err="1">
                <a:solidFill>
                  <a:schemeClr val="accent5">
                    <a:lumMod val="75000"/>
                  </a:schemeClr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Clas</a:t>
            </a:r>
            <a:r>
              <a:rPr lang="fr-FR" sz="2000" b="1" spc="-10">
                <a:solidFill>
                  <a:schemeClr val="accent5">
                    <a:lumMod val="75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.</a:t>
            </a:r>
            <a:endParaRPr lang="fr-FR" sz="200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 panose="02020603050405020304" pitchFamily="18" charset="0"/>
            </a:endParaRPr>
          </a:p>
          <a:p>
            <a:pPr algn="ctr">
              <a:spcAft>
                <a:spcPts val="100"/>
              </a:spcAft>
            </a:pPr>
            <a:endParaRPr lang="fr-FR" sz="2000" b="1" spc="-10">
              <a:solidFill>
                <a:srgbClr val="00999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100"/>
              </a:spcAft>
            </a:pPr>
            <a:r>
              <a:rPr lang="fr-FR" sz="2000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Ces bonus sont attribués par les Caf de manière cumulative ou isolée selon la plus-value de l’action proposée au regard des exigences figurant déjà dans le référentiel national </a:t>
            </a:r>
            <a:r>
              <a:rPr lang="fr-FR" sz="2000" spc="-1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Clas</a:t>
            </a:r>
            <a:r>
              <a:rPr lang="fr-FR" sz="2000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algn="ctr">
              <a:spcAft>
                <a:spcPts val="100"/>
              </a:spcAft>
            </a:pPr>
            <a:endParaRPr lang="fr-FR" sz="2000" spc="-1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100"/>
              </a:spcAft>
            </a:pPr>
            <a:r>
              <a:rPr lang="fr-FR" sz="2000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faut en effet que les projets aillent au-delà du socle de la Ps </a:t>
            </a:r>
            <a:r>
              <a:rPr lang="fr-FR" sz="2000" spc="-1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Clas</a:t>
            </a:r>
            <a:r>
              <a:rPr lang="fr-FR" sz="2000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spcAft>
                <a:spcPts val="100"/>
              </a:spcAft>
            </a:pPr>
            <a:r>
              <a:rPr lang="fr-FR" sz="2000" spc="-1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pour pouvoir prétendre à un bonus. </a:t>
            </a:r>
          </a:p>
          <a:p>
            <a:pPr algn="ctr">
              <a:spcAft>
                <a:spcPts val="100"/>
              </a:spcAft>
            </a:pPr>
            <a:endParaRPr lang="fr-FR" sz="2000" b="1" spc="-10">
              <a:solidFill>
                <a:srgbClr val="009999"/>
              </a:solidFill>
              <a:latin typeface="Calibri" panose="020F0502020204030204" pitchFamily="34" charset="0"/>
            </a:endParaRPr>
          </a:p>
          <a:p>
            <a:pPr algn="ctr">
              <a:spcAft>
                <a:spcPts val="100"/>
              </a:spcAft>
            </a:pPr>
            <a:r>
              <a:rPr lang="fr-FR" sz="2000" b="1">
                <a:solidFill>
                  <a:srgbClr val="FF00FF"/>
                </a:solidFill>
              </a:rPr>
              <a:t>Soyez précis dans la description de vos projets.</a:t>
            </a:r>
            <a:endParaRPr lang="fr-FR" sz="2000" b="1">
              <a:solidFill>
                <a:srgbClr val="FF00FF"/>
              </a:solidFill>
              <a:highlight>
                <a:srgbClr val="FFFF00"/>
              </a:highlight>
            </a:endParaRPr>
          </a:p>
          <a:p>
            <a:pPr algn="ctr">
              <a:spcAft>
                <a:spcPts val="100"/>
              </a:spcAft>
            </a:pPr>
            <a:endParaRPr lang="fr-FR" sz="2000" b="1">
              <a:solidFill>
                <a:srgbClr val="FF0000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909F5FC-7F38-4810-94CF-E82D01C3C95B}"/>
              </a:ext>
            </a:extLst>
          </p:cNvPr>
          <p:cNvSpPr txBox="1">
            <a:spLocks/>
          </p:cNvSpPr>
          <p:nvPr/>
        </p:nvSpPr>
        <p:spPr>
          <a:xfrm>
            <a:off x="379142" y="118672"/>
            <a:ext cx="11612540" cy="96858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pc="-6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CLAS 2024-2025</a:t>
            </a:r>
          </a:p>
        </p:txBody>
      </p:sp>
    </p:spTree>
    <p:extLst>
      <p:ext uri="{BB962C8B-B14F-4D97-AF65-F5344CB8AC3E}">
        <p14:creationId xmlns:p14="http://schemas.microsoft.com/office/powerpoint/2010/main" val="960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6eb6f1-4fa9-4eee-9598-a780a5dca311">
      <Terms xmlns="http://schemas.microsoft.com/office/infopath/2007/PartnerControls"/>
    </lcf76f155ced4ddcb4097134ff3c332f>
    <_Flow_SignoffStatus xmlns="836eb6f1-4fa9-4eee-9598-a780a5dca311" xsi:nil="true"/>
    <TaxCatchAll xmlns="6c3a341a-ee3e-4ef7-b528-b84c2afdc5c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1065C7702C6743B4025140CB4EDD2A" ma:contentTypeVersion="18" ma:contentTypeDescription="Crée un document." ma:contentTypeScope="" ma:versionID="c432af3c7cf395e95b9bbb88ad8528d0">
  <xsd:schema xmlns:xsd="http://www.w3.org/2001/XMLSchema" xmlns:xs="http://www.w3.org/2001/XMLSchema" xmlns:p="http://schemas.microsoft.com/office/2006/metadata/properties" xmlns:ns2="836eb6f1-4fa9-4eee-9598-a780a5dca311" xmlns:ns3="6c3a341a-ee3e-4ef7-b528-b84c2afdc5c5" targetNamespace="http://schemas.microsoft.com/office/2006/metadata/properties" ma:root="true" ma:fieldsID="e2b21c197ebda8d1561a4798bacfa1e9" ns2:_="" ns3:_="">
    <xsd:import namespace="836eb6f1-4fa9-4eee-9598-a780a5dca311"/>
    <xsd:import namespace="6c3a341a-ee3e-4ef7-b528-b84c2afdc5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6eb6f1-4fa9-4eee-9598-a780a5dca3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17" nillable="true" ma:displayName="État de validation" ma:internalName="_x00c9_tat_x0020_de_x0020_validation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6d3a89c3-dfa8-4892-b639-3079eaac7c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a341a-ee3e-4ef7-b528-b84c2afdc5c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5cdbdd-7aff-425c-ba25-528ad902499c}" ma:internalName="TaxCatchAll" ma:showField="CatchAllData" ma:web="6c3a341a-ee3e-4ef7-b528-b84c2afdc5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05C65B-EBEB-4CEE-A237-75E6C25F72E6}">
  <ds:schemaRefs>
    <ds:schemaRef ds:uri="6c3a341a-ee3e-4ef7-b528-b84c2afdc5c5"/>
    <ds:schemaRef ds:uri="836eb6f1-4fa9-4eee-9598-a780a5dca31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92D6470-2DD8-4DD6-B621-C320584710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068B49-E58B-456F-B72A-2D7D39702F76}">
  <ds:schemaRefs>
    <ds:schemaRef ds:uri="6c3a341a-ee3e-4ef7-b528-b84c2afdc5c5"/>
    <ds:schemaRef ds:uri="836eb6f1-4fa9-4eee-9598-a780a5dca31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17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APPEL A PROJET CLAS 2024-2025 </vt:lpstr>
      <vt:lpstr>APPEL A PROJET CLAS 2024-2025</vt:lpstr>
      <vt:lpstr>APPEL A PROJET CLAS 2024-2025</vt:lpstr>
      <vt:lpstr>APPEL A PROJET CLAS 2024-2025</vt:lpstr>
      <vt:lpstr>Présentation PowerPoint</vt:lpstr>
      <vt:lpstr>DEMANDE CLAS 2024-2025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Logos pour les supports  de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PROGRAMME DE FORMATION DES ACTEURS CLAS</dc:title>
  <dc:creator>Julie MARIE 271</dc:creator>
  <cp:revision>3</cp:revision>
  <cp:lastPrinted>2022-03-28T09:22:21Z</cp:lastPrinted>
  <dcterms:created xsi:type="dcterms:W3CDTF">2022-03-28T09:12:38Z</dcterms:created>
  <dcterms:modified xsi:type="dcterms:W3CDTF">2024-04-22T09:55:59Z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0x010100761065C7702C6743B4025140CB4EDD2A</vt:lpwstr>
  </property>
  <property fmtid="{D5CDD505-2E9C-101B-9397-08002B2CF9AE}" pid="3" name="MediaServiceImageTags">
    <vt:lpwstr/>
  </property>
</Properties>
</file>